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1" r:id="rId3"/>
    <p:sldId id="1733" r:id="rId4"/>
    <p:sldId id="1736" r:id="rId5"/>
    <p:sldId id="1824" r:id="rId6"/>
    <p:sldId id="3308" r:id="rId7"/>
    <p:sldId id="3313" r:id="rId8"/>
    <p:sldId id="3309" r:id="rId9"/>
    <p:sldId id="3310" r:id="rId10"/>
    <p:sldId id="1864" r:id="rId11"/>
    <p:sldId id="1865" r:id="rId12"/>
    <p:sldId id="3311" r:id="rId13"/>
    <p:sldId id="3314" r:id="rId14"/>
    <p:sldId id="3315" r:id="rId15"/>
    <p:sldId id="3318" r:id="rId16"/>
    <p:sldId id="3316" r:id="rId17"/>
    <p:sldId id="3319" r:id="rId18"/>
    <p:sldId id="3317" r:id="rId19"/>
    <p:sldId id="3321" r:id="rId20"/>
    <p:sldId id="3322" r:id="rId21"/>
    <p:sldId id="3320" r:id="rId22"/>
    <p:sldId id="3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EE0984-5851-DA4B-B5F4-5499F2495490}">
          <p14:sldIdLst>
            <p14:sldId id="257"/>
          </p14:sldIdLst>
        </p14:section>
        <p14:section name="Introduction" id="{2AD9DC31-D8C5-E843-83BF-E2A66AC2C275}">
          <p14:sldIdLst>
            <p14:sldId id="261"/>
            <p14:sldId id="1733"/>
            <p14:sldId id="1736"/>
          </p14:sldIdLst>
        </p14:section>
        <p14:section name="Cognitive Services - Key Updates" id="{B5F9B437-838C-5542-A717-D4326AD1D951}">
          <p14:sldIdLst>
            <p14:sldId id="1824"/>
            <p14:sldId id="3308"/>
            <p14:sldId id="3313"/>
            <p14:sldId id="3309"/>
            <p14:sldId id="3310"/>
            <p14:sldId id="1864"/>
            <p14:sldId id="1865"/>
            <p14:sldId id="3311"/>
          </p14:sldIdLst>
        </p14:section>
        <p14:section name="Machine Learning - Key Updates" id="{3BE198C2-89DD-8640-B0C1-28F9E179AA6F}">
          <p14:sldIdLst>
            <p14:sldId id="3314"/>
            <p14:sldId id="3315"/>
            <p14:sldId id="3318"/>
            <p14:sldId id="3316"/>
            <p14:sldId id="3319"/>
            <p14:sldId id="3317"/>
            <p14:sldId id="3321"/>
            <p14:sldId id="3322"/>
            <p14:sldId id="3320"/>
            <p14:sldId id="3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9"/>
    <p:restoredTop sz="95735"/>
  </p:normalViewPr>
  <p:slideViewPr>
    <p:cSldViewPr snapToGrid="0" snapToObjects="1">
      <p:cViewPr>
        <p:scale>
          <a:sx n="110" d="100"/>
          <a:sy n="110" d="100"/>
        </p:scale>
        <p:origin x="10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BB12-935F-BB40-972E-5D979363876D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F29F3-EC94-A04E-8DE9-AC74B4CDBD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82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669F3-9284-D044-A1C8-1C2FBF4316A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8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12/16/18 1:22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2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F29F3-EC94-A04E-8DE9-AC74B4CDBD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4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92EB-B0A5-AE40-ADE8-48BE45A3C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67039-830E-0743-BED2-4F4B6166F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AC8EF-0228-2346-A28D-C6EF648E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D5EE-1BB6-F44F-BE02-89E1099B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E3F59-C0D7-0740-947F-B94ABC3B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44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E105-3D89-2F4A-85FF-343DB4BC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109C5-CCD8-104A-BA29-343866204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D82C-C9CE-8648-A61E-1D11A76B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9DE9C-35AB-4248-BDB7-03539948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4D51B-8B6F-964A-AAED-10C328C5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8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33FF4-C8C5-AF4A-9225-0C7A203BC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81ACC-5BA6-5547-94DE-E10F76873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0E84-E107-BD43-8068-15914867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F458A-5CAC-1E46-87F0-17BA5C56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08866-DEFF-3149-94B5-909C9CE8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45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7" y="6629337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016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39" y="6481589"/>
            <a:ext cx="898127" cy="1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364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06552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6DC8-7B7D-E24E-81A9-6EDD650B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B05C-244C-9F4E-AADE-BE3EB72C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9DF99-2EE6-5D4E-B748-EE1E359B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4965-0472-2D4B-A87C-57C9489E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23769-79D4-D84E-8283-B03D4918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4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61C1-D670-9244-AFE9-18E35980B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FDD91-8A01-7947-B942-DB8F774AF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B6947-B69A-664F-B18C-404119F7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B9CC-C0B8-EF44-867C-24ACB709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A9D47-BC0F-8041-82B8-FBC7A9CD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190-6A71-6F43-9D0F-4E9F657A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D6AB-8A66-1744-AF7A-89BBF0F2B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7F17E-926F-E249-8117-E3DF7C8A2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B4629-BD5F-5243-9C14-5E79E79F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90056-2DC9-764D-91AF-051D5ACF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391DB-479E-1145-BB7D-CCF5D9C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92F5-90EB-9848-B268-8D424C01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95E0-2BDD-254B-86A9-45F8F438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D9C1E-27D0-FC4B-BB84-15EB87C2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CE6B-B8E9-8545-AB16-7FD234888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3DA82-C5F2-144C-BA5D-E7F9810B0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57AA6-4FE3-CE40-ABF3-7A7CB194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F1B20-9F95-7649-8FC0-1A06F5E0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A76267-AFDC-8344-B071-4769E5E5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4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09C-0B35-7041-8061-B4009C3C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C0F2D-45F2-2F4F-A156-74CB0ABC3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E8F95-7EE0-0B47-87E8-15F7FED2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C89AC-1E5A-6E4F-BAB4-D24DC221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8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7735D-3BD1-F748-AECC-3C1B40D0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3065A-228C-F947-A360-04BE6EB3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0654D-6ACA-1B43-BA6E-DD4191F3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9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5518-7A11-7D4C-ABC6-E1BFD182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DA64-ABFD-D241-A0EA-52802890E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F5167-ED39-214D-BF3F-014C80963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24D5D-A13D-164F-AE29-A6D9A8992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77269-2953-F941-AE06-C7FB47BF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AB045-411D-2348-B85A-7D645EAB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8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B6FD-3184-DB4D-8A61-20A2B74D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329250-6606-9D48-8B94-F2992F41F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4BE6D-7258-DE4E-95EC-1B0C085FF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EDC81-1C10-9B4F-AF64-23EA9D9C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5029D-BD14-B240-B4AD-A5EAF5E5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7F1A8-6613-1B4C-8A40-0CE6F43D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1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7B002-303E-FF45-8BDD-E771ABEF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5D3C-2151-DE41-B7D3-B1D1AC29D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6C82-03D3-7444-86E2-CA65E00EE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E49E7-CBC8-7340-8902-210BD8569116}" type="datetimeFigureOut">
              <a:rPr lang="en-US" smtClean="0"/>
              <a:t>12/16/18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7649C-719E-7C49-BE04-9A5FAC56E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E526E-6627-CF40-ABDB-474D4AC8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7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fk-demo.azurewebsites.net/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icrosoft/AzureSearch_JFK_Fil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://wolterskluwereap.azurewebsites.net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docs.microsoft.com/en-us/azure/architecture/patterns/pipes-and-filters" TargetMode="External"/><Relationship Id="rId4" Type="http://schemas.openxmlformats.org/officeDocument/2006/relationships/hyperlink" Target="https://docs.microsoft.com/en-us/azure/azure-functions/durable-functions-overvie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://studio.azureml.net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Notebooks/wiki/Azure-Notebooks-at-Microsoft-Connect()-2018" TargetMode="External"/><Relationship Id="rId2" Type="http://schemas.openxmlformats.org/officeDocument/2006/relationships/hyperlink" Target="http://notebooks.azure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databrick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github.com/dotnet/machinelearning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microsoft.com/en-us/azure/sql-database/sql-database-connect-query-r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services/machine-learning-service/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jpe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21034-3B82-7748-8B98-FE386DA40B73}"/>
              </a:ext>
            </a:extLst>
          </p:cNvPr>
          <p:cNvSpPr txBox="1"/>
          <p:nvPr/>
        </p:nvSpPr>
        <p:spPr>
          <a:xfrm>
            <a:off x="691977" y="889686"/>
            <a:ext cx="100463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Microsoft AI &amp; ML Platform Update December 2018</a:t>
            </a:r>
          </a:p>
          <a:p>
            <a:r>
              <a:rPr lang="en-US" sz="4000" dirty="0"/>
              <a:t>Bart Czernicki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@bartczernicki</a:t>
            </a:r>
          </a:p>
          <a:p>
            <a:r>
              <a:rPr lang="en-US" sz="4000" dirty="0"/>
              <a:t>baczerni@microsoft.com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28825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Cognitive Services, Azure Search &amp; .NET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JFK Files – Web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80E16-8FFE-A243-9BF4-D40242F2C0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395" y="1363920"/>
            <a:ext cx="8627793" cy="4077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1824395" y="5440926"/>
            <a:ext cx="6558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Site: </a:t>
            </a:r>
            <a:r>
              <a:rPr lang="en-US" dirty="0">
                <a:hlinkClick r:id="rId3"/>
              </a:rPr>
              <a:t>https://jfk-demo.azurewebsites.net/</a:t>
            </a:r>
            <a:endParaRPr lang="en-US" dirty="0"/>
          </a:p>
          <a:p>
            <a:r>
              <a:rPr lang="en-US" dirty="0"/>
              <a:t>Source Code: </a:t>
            </a:r>
            <a:r>
              <a:rPr lang="en-US" dirty="0">
                <a:hlinkClick r:id="rId4"/>
              </a:rPr>
              <a:t>https://github.com/Microsoft/AzureSearch_JFK_Files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3776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Cognitive Services, Azure Search &amp; .NET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Wolters Kluwer – SEC Documents Web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1824395" y="5440926"/>
            <a:ext cx="655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http://wolterskluwereap.azurewebsites.net/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B34E6-7A3D-6F42-A206-F133196C3E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395" y="1372613"/>
            <a:ext cx="8383000" cy="40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547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7032D5-6987-9645-8813-5F73C6D73D0B}"/>
              </a:ext>
            </a:extLst>
          </p:cNvPr>
          <p:cNvSpPr txBox="1"/>
          <p:nvPr/>
        </p:nvSpPr>
        <p:spPr>
          <a:xfrm>
            <a:off x="0" y="2635386"/>
            <a:ext cx="211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Documents</a:t>
            </a:r>
          </a:p>
          <a:p>
            <a:r>
              <a:rPr lang="en-US" sz="1000" dirty="0"/>
              <a:t>(PDF, Office, HTML)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E64E93-B4A1-CD44-A623-955D545F3020}"/>
              </a:ext>
            </a:extLst>
          </p:cNvPr>
          <p:cNvCxnSpPr/>
          <p:nvPr/>
        </p:nvCxnSpPr>
        <p:spPr>
          <a:xfrm>
            <a:off x="1143000" y="2574757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CD983-1949-0A4F-8AC3-D7C5A0FC2CD5}"/>
              </a:ext>
            </a:extLst>
          </p:cNvPr>
          <p:cNvCxnSpPr/>
          <p:nvPr/>
        </p:nvCxnSpPr>
        <p:spPr>
          <a:xfrm>
            <a:off x="1143000" y="2823409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06D50E-ED7B-D94B-AEAC-BF3328C1BDA1}"/>
              </a:ext>
            </a:extLst>
          </p:cNvPr>
          <p:cNvCxnSpPr/>
          <p:nvPr/>
        </p:nvCxnSpPr>
        <p:spPr>
          <a:xfrm>
            <a:off x="1143000" y="3059088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FAEBC6-1FC3-AF4A-B873-D9097E1A0F97}"/>
              </a:ext>
            </a:extLst>
          </p:cNvPr>
          <p:cNvSpPr txBox="1"/>
          <p:nvPr/>
        </p:nvSpPr>
        <p:spPr>
          <a:xfrm>
            <a:off x="1143000" y="2279940"/>
            <a:ext cx="9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Event  Trigger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5A6AAC-17D4-234C-B658-43EEBD3BDB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839" y="2436059"/>
            <a:ext cx="774700" cy="77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3F104C-AA85-0D44-82F0-C79173858B25}"/>
              </a:ext>
            </a:extLst>
          </p:cNvPr>
          <p:cNvSpPr txBox="1"/>
          <p:nvPr/>
        </p:nvSpPr>
        <p:spPr>
          <a:xfrm>
            <a:off x="1732546" y="3290970"/>
            <a:ext cx="2013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Document Manipulation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Uses document management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Splits the various document types into pages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Pages are rendered into individual PNG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PNG pages persisted in BLOB Storage container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BA80B9-9F75-0043-8239-AB588565499C}"/>
              </a:ext>
            </a:extLst>
          </p:cNvPr>
          <p:cNvCxnSpPr/>
          <p:nvPr/>
        </p:nvCxnSpPr>
        <p:spPr>
          <a:xfrm>
            <a:off x="3332746" y="2823409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CDCF6-6CCD-9744-9274-4CE2AB157F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204" y="2468142"/>
            <a:ext cx="774700" cy="774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EC9FD5-5209-3F4C-BC62-C409FFF5DDDE}"/>
              </a:ext>
            </a:extLst>
          </p:cNvPr>
          <p:cNvSpPr txBox="1"/>
          <p:nvPr/>
        </p:nvSpPr>
        <p:spPr>
          <a:xfrm>
            <a:off x="3829252" y="3299854"/>
            <a:ext cx="2083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Vision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Takes a set of images and uses Cog Services OCR endpoint to get text 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Images need white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Images need to be less than 4200x4200 resolution keeping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Image needs to be less than 4meg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JSON Output map is persisted in BLOB Storage container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B6455-6758-054E-AD35-6F0B05371B7D}"/>
              </a:ext>
            </a:extLst>
          </p:cNvPr>
          <p:cNvCxnSpPr/>
          <p:nvPr/>
        </p:nvCxnSpPr>
        <p:spPr>
          <a:xfrm>
            <a:off x="5452310" y="2883565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0243FB2-1DFA-6A4A-B2F2-222BC6BD03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814" y="2526161"/>
            <a:ext cx="774700" cy="774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CC168D-BA57-EA4F-88AB-3AD69862CF43}"/>
              </a:ext>
            </a:extLst>
          </p:cNvPr>
          <p:cNvSpPr txBox="1"/>
          <p:nvPr/>
        </p:nvSpPr>
        <p:spPr>
          <a:xfrm>
            <a:off x="6006261" y="3329133"/>
            <a:ext cx="20838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Core Text Analytics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Takes text character stream and uses Cog Services Text Analytics to build core text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Extracts Key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Extracts NEL (needs to be added)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Call Bing Search for NER for each NEL entity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Extract Entity Taxonomy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Calculates basic text metrics: text size etc.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6CF51D-628B-234D-9C1D-D6053E13BE68}"/>
              </a:ext>
            </a:extLst>
          </p:cNvPr>
          <p:cNvCxnSpPr/>
          <p:nvPr/>
        </p:nvCxnSpPr>
        <p:spPr>
          <a:xfrm>
            <a:off x="7654923" y="2913511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1E86E62-D354-A249-992F-B19DCF7384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893" y="2574757"/>
            <a:ext cx="774700" cy="774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60D730-7628-134A-8FCB-E931DC4E6364}"/>
              </a:ext>
            </a:extLst>
          </p:cNvPr>
          <p:cNvSpPr txBox="1"/>
          <p:nvPr/>
        </p:nvSpPr>
        <p:spPr>
          <a:xfrm>
            <a:off x="8178378" y="3346225"/>
            <a:ext cx="2083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ML/AI Enrichment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Call operationalized models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doc classification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sub-classification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Financial table identification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Models can be REST APIs, Container endpoints or in-memory models (i.e. ONNX)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Azure Functions v2 supports Python, so Python models can be called directly as well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43F225-469B-E341-B9AC-3F483A7652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422" y="1775759"/>
            <a:ext cx="774700" cy="774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DD26D0-E3E5-4E41-A275-C54FD78C07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904" y="922575"/>
            <a:ext cx="774700" cy="7747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A4FDDB-091A-584C-A41C-531750018450}"/>
              </a:ext>
            </a:extLst>
          </p:cNvPr>
          <p:cNvCxnSpPr/>
          <p:nvPr/>
        </p:nvCxnSpPr>
        <p:spPr>
          <a:xfrm>
            <a:off x="9791781" y="2971997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769B151-3844-DC4B-A6F2-FB7109AF13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000" y="2581104"/>
            <a:ext cx="774700" cy="774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B37909-BD06-C943-B445-C99E11E03863}"/>
              </a:ext>
            </a:extLst>
          </p:cNvPr>
          <p:cNvSpPr txBox="1"/>
          <p:nvPr/>
        </p:nvSpPr>
        <p:spPr>
          <a:xfrm>
            <a:off x="10531646" y="3357250"/>
            <a:ext cx="1649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Data Persistence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Write enriched data into Cosmos DB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8357AD9-F4EB-B64B-AF97-5B97410498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7382" y="922575"/>
            <a:ext cx="774700" cy="7747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0CF5C95-F7D8-F94B-B63E-D972427E2B84}"/>
              </a:ext>
            </a:extLst>
          </p:cNvPr>
          <p:cNvSpPr txBox="1"/>
          <p:nvPr/>
        </p:nvSpPr>
        <p:spPr>
          <a:xfrm>
            <a:off x="11049000" y="674908"/>
            <a:ext cx="793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Cosmos DB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9EA02D-8B4F-6947-A10C-66957F826F1B}"/>
              </a:ext>
            </a:extLst>
          </p:cNvPr>
          <p:cNvCxnSpPr>
            <a:cxnSpLocks/>
          </p:cNvCxnSpPr>
          <p:nvPr/>
        </p:nvCxnSpPr>
        <p:spPr>
          <a:xfrm flipV="1">
            <a:off x="11440112" y="1775759"/>
            <a:ext cx="0" cy="597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93EDAB-AFF2-814E-94B8-38AD45D0A939}"/>
              </a:ext>
            </a:extLst>
          </p:cNvPr>
          <p:cNvSpPr txBox="1"/>
          <p:nvPr/>
        </p:nvSpPr>
        <p:spPr>
          <a:xfrm>
            <a:off x="421104" y="5721729"/>
            <a:ext cx="701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Functions can be chained using either intermediate queues or durable function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Durable functions: </a:t>
            </a:r>
            <a:r>
              <a:rPr lang="en-US" sz="1200" dirty="0">
                <a:hlinkClick r:id="rId4"/>
              </a:rPr>
              <a:t>https://docs.microsoft.com/en-us/azure/azure-functions/durable-functions-overview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Pipe Queue Pattern: </a:t>
            </a:r>
            <a:r>
              <a:rPr lang="en-US" sz="1200" dirty="0">
                <a:hlinkClick r:id="rId5"/>
              </a:rPr>
              <a:t>https://docs.microsoft.com/en-us/azure/architecture/patterns/pipes-and-filters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0704CF-D5DD-E847-BE1E-588AA0772A2E}"/>
              </a:ext>
            </a:extLst>
          </p:cNvPr>
          <p:cNvSpPr txBox="1"/>
          <p:nvPr/>
        </p:nvSpPr>
        <p:spPr>
          <a:xfrm>
            <a:off x="577515" y="348455"/>
            <a:ext cx="5209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Simple Data Enrichment using Azure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run on Azure cloud &amp; on-premises using Azure Stack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easily add new functions in parallel workflow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Custom models, customer customizations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Serverless – scales as needed, asynchronous or synchronous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Node.js, C#, Python – Python for directly training/inference of Python models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716E0C4-CF67-494F-960B-AE6F005CC86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5242" y="5910222"/>
            <a:ext cx="774700" cy="7747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5AF5A99-2F8A-7F4A-AF8E-3195514248EA}"/>
              </a:ext>
            </a:extLst>
          </p:cNvPr>
          <p:cNvSpPr txBox="1"/>
          <p:nvPr/>
        </p:nvSpPr>
        <p:spPr>
          <a:xfrm>
            <a:off x="8178378" y="5325168"/>
            <a:ext cx="20838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Language Understanding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Call Language Understanding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Extract custom NER entities from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DEF71CF-03F1-EC41-81FB-E07A5DBD3818}"/>
              </a:ext>
            </a:extLst>
          </p:cNvPr>
          <p:cNvCxnSpPr>
            <a:cxnSpLocks/>
            <a:stCxn id="37" idx="2"/>
            <a:endCxn id="36" idx="1"/>
          </p:cNvCxnSpPr>
          <p:nvPr/>
        </p:nvCxnSpPr>
        <p:spPr>
          <a:xfrm rot="16200000" flipH="1">
            <a:off x="9792446" y="5614776"/>
            <a:ext cx="110630" cy="12549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E24495-C101-A54F-82BF-54ED5232F828}"/>
              </a:ext>
            </a:extLst>
          </p:cNvPr>
          <p:cNvSpPr txBox="1"/>
          <p:nvPr/>
        </p:nvSpPr>
        <p:spPr>
          <a:xfrm>
            <a:off x="10140737" y="5535315"/>
            <a:ext cx="1443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7029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Rapid Prototyping, Hackfests, Platform Data Scientists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Machine Learning 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2" y="5684670"/>
            <a:ext cx="388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http://studio.azureml.net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B0000-3C8B-1644-BC33-9FB06D3A64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38" y="1308931"/>
            <a:ext cx="6619974" cy="443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Serverless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End-to-End Machine Learning in a single holistic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operationalization with web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Extensibility with open-source R and Python packages or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3.4.4 MRO support recently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 Updates for 2019</a:t>
            </a:r>
          </a:p>
        </p:txBody>
      </p:sp>
    </p:spTree>
    <p:extLst>
      <p:ext uri="{BB962C8B-B14F-4D97-AF65-F5344CB8AC3E}">
        <p14:creationId xmlns:p14="http://schemas.microsoft.com/office/powerpoint/2010/main" val="158081610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Jupyter Notebook Service On Azure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Notebooks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2" y="5684670"/>
            <a:ext cx="388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https://notebooks.azure.com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Jupyter Notebooks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Compute to Get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Custom Azure Compute – Data Science Virtual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Python, R, F# Language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Connect() 2018 Announcements: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https://github.com/Microsoft/AzureNotebooks/wiki/Azure-Notebooks-at-Microsoft-Connect()-2018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952FA4-8BBB-9A41-A1C7-A3BD0CF9BC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383" y="1257285"/>
            <a:ext cx="5270000" cy="44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502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0727"/>
            <a:ext cx="11699631" cy="1191095"/>
          </a:xfrm>
        </p:spPr>
        <p:txBody>
          <a:bodyPr/>
          <a:lstStyle/>
          <a:p>
            <a:r>
              <a:rPr lang="en-US" sz="4000" dirty="0"/>
              <a:t>Azure Notebooks – Sports Statistics &amp; Analytics Book</a:t>
            </a:r>
            <a:br>
              <a:rPr lang="en-US" dirty="0"/>
            </a:br>
            <a:r>
              <a:rPr lang="en-US" sz="2800" dirty="0"/>
              <a:t>https://notebooks.azure.com/bartczernickimsft/projects/SportsAnalyticsAndStatistics</a:t>
            </a:r>
            <a:br>
              <a:rPr lang="en-US" sz="2800" dirty="0"/>
            </a:br>
            <a:r>
              <a:rPr lang="en-US" sz="1800" i="1" dirty="0"/>
              <a:t>Example of an interactive book (content &amp; code) hosted in a Jupyter web application in Azure Notebooks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1009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Apache Spark-based Service for Big Data &amp; Artificial Intelligence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Databricks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1" y="5684670"/>
            <a:ext cx="572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https://azure.microsoft.com/en-us/services/databricks/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Leverages an optimized Apache Spark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Collaborative Environment for various analytics personas (Data Scientists, Data Engineers)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Python, R, Scala, SQL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Real-Time, Batch, Deep Learning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Databricks Licenses priced into usage costs</a:t>
            </a:r>
          </a:p>
        </p:txBody>
      </p:sp>
      <p:pic>
        <p:nvPicPr>
          <p:cNvPr id="2050" name="Picture 2" descr="Image result for azure databricks logo">
            <a:extLst>
              <a:ext uri="{FF2B5EF4-FFF2-40B4-BE49-F238E27FC236}">
                <a16:creationId xmlns:a16="http://schemas.microsoft.com/office/drawing/2014/main" id="{8B9F1DFF-1A5E-2E44-8BB1-E66B2068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83361"/>
            <a:ext cx="3687799" cy="213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park logo">
            <a:extLst>
              <a:ext uri="{FF2B5EF4-FFF2-40B4-BE49-F238E27FC236}">
                <a16:creationId xmlns:a16="http://schemas.microsoft.com/office/drawing/2014/main" id="{27800B24-5A64-884C-BEE9-CA5F1012A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0695" y="2332676"/>
            <a:ext cx="2885305" cy="15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14781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Cross-Platform &amp; Open-Source Framework for Machine Learning Development for .NET Developers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Machine Learning .NET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2" y="5684670"/>
            <a:ext cx="433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https://github.com/dotnet/machinelearning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of upcoming .NET Core 3.0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Studio Windows &amp;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to .NET, .NET Core, Docker, IoT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Release Cadence with modern ML &amp; AI Algorithms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4BD85-3117-A640-97DD-031D932DD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52" y="1748735"/>
            <a:ext cx="3360530" cy="33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0177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40727"/>
            <a:ext cx="9144000" cy="1191095"/>
          </a:xfrm>
        </p:spPr>
        <p:txBody>
          <a:bodyPr/>
          <a:lstStyle/>
          <a:p>
            <a:r>
              <a:rPr lang="en-US" sz="4000" dirty="0"/>
              <a:t>ML.NET – Baseball Hall Of Fame Prediction</a:t>
            </a:r>
            <a:br>
              <a:rPr lang="en-US" dirty="0"/>
            </a:br>
            <a:r>
              <a:rPr lang="en-US" sz="2800" dirty="0"/>
              <a:t>https://github.com/bartczernicki/baseballhof-macos</a:t>
            </a:r>
            <a:br>
              <a:rPr lang="en-US" sz="2800" dirty="0"/>
            </a:br>
            <a:r>
              <a:rPr lang="en-US" sz="1800" i="1" dirty="0"/>
              <a:t>Build a binary classifier, evaluate performance metrics and export as ONNX format all in .NET Core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73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Bring Machine Learning into your database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SQL Database &amp; SQL Server – Machine Learning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1" y="5684670"/>
            <a:ext cx="833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https://docs.microsoft.com/en-us/azure/sql-database/sql-database-connect-query-r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Models and Perform Machine Learning Inference Directly inside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data movement &amp; take advantage of SQL Server indexes, parallelization, memory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Services completes the trifecta of model deployment: APIs (Docker), Memory (next to business logic) &amp;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4" name="Picture 4" descr="Image result for azure sql database">
            <a:extLst>
              <a:ext uri="{FF2B5EF4-FFF2-40B4-BE49-F238E27FC236}">
                <a16:creationId xmlns:a16="http://schemas.microsoft.com/office/drawing/2014/main" id="{E59FD3C8-7CD0-4641-8491-BE3934A8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5301" y="1541460"/>
            <a:ext cx="3552188" cy="3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4428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5953B4-83F3-7B45-9B79-D08135F5EC46}"/>
              </a:ext>
            </a:extLst>
          </p:cNvPr>
          <p:cNvGrpSpPr/>
          <p:nvPr/>
        </p:nvGrpSpPr>
        <p:grpSpPr>
          <a:xfrm>
            <a:off x="250551" y="1385775"/>
            <a:ext cx="11717419" cy="4677803"/>
            <a:chOff x="427037" y="1473172"/>
            <a:chExt cx="11720744" cy="4679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7F7955-B48F-4B4F-8228-5B4A76DC0971}"/>
                </a:ext>
              </a:extLst>
            </p:cNvPr>
            <p:cNvSpPr/>
            <p:nvPr/>
          </p:nvSpPr>
          <p:spPr bwMode="auto">
            <a:xfrm>
              <a:off x="427037" y="1473172"/>
              <a:ext cx="8065205" cy="2038173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0DF7CF-D210-6340-BB7B-5D06B00D67A6}"/>
                </a:ext>
              </a:extLst>
            </p:cNvPr>
            <p:cNvSpPr/>
            <p:nvPr/>
          </p:nvSpPr>
          <p:spPr>
            <a:xfrm>
              <a:off x="427037" y="1650294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SERVICES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217732-5DD5-9C4A-82D6-819EF012394E}"/>
                </a:ext>
              </a:extLst>
            </p:cNvPr>
            <p:cNvSpPr/>
            <p:nvPr/>
          </p:nvSpPr>
          <p:spPr bwMode="auto">
            <a:xfrm>
              <a:off x="576637" y="2631089"/>
              <a:ext cx="2463923" cy="606436"/>
            </a:xfrm>
            <a:prstGeom prst="rect">
              <a:avLst/>
            </a:prstGeom>
            <a:solidFill>
              <a:srgbClr val="0078D7"/>
            </a:solidFill>
            <a:ln w="15875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Bot Framework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B28846-2D6E-6448-97CC-18D49ED9AA80}"/>
                </a:ext>
              </a:extLst>
            </p:cNvPr>
            <p:cNvSpPr/>
            <p:nvPr/>
          </p:nvSpPr>
          <p:spPr bwMode="auto">
            <a:xfrm>
              <a:off x="6032458" y="2197114"/>
              <a:ext cx="225243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50FF51-72FF-9240-A381-E4870CA082EB}"/>
                </a:ext>
              </a:extLst>
            </p:cNvPr>
            <p:cNvSpPr/>
            <p:nvPr/>
          </p:nvSpPr>
          <p:spPr bwMode="auto">
            <a:xfrm>
              <a:off x="6032459" y="2640959"/>
              <a:ext cx="2252435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Machine Learning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BD3D77-6562-4B4F-A19C-90027F487507}"/>
                </a:ext>
              </a:extLst>
            </p:cNvPr>
            <p:cNvSpPr/>
            <p:nvPr/>
          </p:nvSpPr>
          <p:spPr bwMode="auto">
            <a:xfrm>
              <a:off x="427037" y="3650919"/>
              <a:ext cx="8065205" cy="250138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76E6D-AEAE-2549-802A-CBC248DD4401}"/>
                </a:ext>
              </a:extLst>
            </p:cNvPr>
            <p:cNvSpPr/>
            <p:nvPr/>
          </p:nvSpPr>
          <p:spPr bwMode="auto">
            <a:xfrm>
              <a:off x="552606" y="4206657"/>
              <a:ext cx="388095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ON DATA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873A33-3CF5-B74F-AFF5-60774C1CA01D}"/>
                </a:ext>
              </a:extLst>
            </p:cNvPr>
            <p:cNvSpPr/>
            <p:nvPr/>
          </p:nvSpPr>
          <p:spPr>
            <a:xfrm>
              <a:off x="427037" y="3828040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INFRASTRUCTURE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B74419-12EE-4A48-8DD4-333A98982A80}"/>
                </a:ext>
              </a:extLst>
            </p:cNvPr>
            <p:cNvSpPr/>
            <p:nvPr/>
          </p:nvSpPr>
          <p:spPr bwMode="auto">
            <a:xfrm>
              <a:off x="552608" y="4649733"/>
              <a:ext cx="9222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Cosmos DB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99DD6-3162-2B46-8F02-6F53CE432AA0}"/>
                </a:ext>
              </a:extLst>
            </p:cNvPr>
            <p:cNvSpPr/>
            <p:nvPr/>
          </p:nvSpPr>
          <p:spPr bwMode="auto">
            <a:xfrm>
              <a:off x="5110014" y="4226398"/>
              <a:ext cx="317488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COMPUTE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742CB6-538A-1540-909D-581D6B6EF2DD}"/>
                </a:ext>
              </a:extLst>
            </p:cNvPr>
            <p:cNvSpPr/>
            <p:nvPr/>
          </p:nvSpPr>
          <p:spPr bwMode="auto">
            <a:xfrm>
              <a:off x="1521625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5DEB3D-F5B9-D94B-A3C8-8D998BF51B1A}"/>
                </a:ext>
              </a:extLst>
            </p:cNvPr>
            <p:cNvSpPr/>
            <p:nvPr/>
          </p:nvSpPr>
          <p:spPr bwMode="auto">
            <a:xfrm>
              <a:off x="2444189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DW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4F291-3B1E-D74D-A5BB-4761EC9F0819}"/>
                </a:ext>
              </a:extLst>
            </p:cNvPr>
            <p:cNvSpPr/>
            <p:nvPr/>
          </p:nvSpPr>
          <p:spPr bwMode="auto">
            <a:xfrm>
              <a:off x="3372053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Data Lake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418BC7-47DD-6B40-84B3-93029F763C6C}"/>
                </a:ext>
              </a:extLst>
            </p:cNvPr>
            <p:cNvSpPr/>
            <p:nvPr/>
          </p:nvSpPr>
          <p:spPr bwMode="auto">
            <a:xfrm>
              <a:off x="4434885" y="4649729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Spark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8C0024-5A3F-9043-BD40-53B2507FA35F}"/>
                </a:ext>
              </a:extLst>
            </p:cNvPr>
            <p:cNvSpPr/>
            <p:nvPr/>
          </p:nvSpPr>
          <p:spPr bwMode="auto">
            <a:xfrm>
              <a:off x="5221959" y="4649726"/>
              <a:ext cx="8105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DSVM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F81F6A-4EBA-E842-B0DE-E101794C7836}"/>
                </a:ext>
              </a:extLst>
            </p:cNvPr>
            <p:cNvSpPr/>
            <p:nvPr/>
          </p:nvSpPr>
          <p:spPr bwMode="auto">
            <a:xfrm>
              <a:off x="6059345" y="4649727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Batch AI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FBBDB6-8FD7-EB49-ACA2-4D2E1866D815}"/>
                </a:ext>
              </a:extLst>
            </p:cNvPr>
            <p:cNvSpPr/>
            <p:nvPr/>
          </p:nvSpPr>
          <p:spPr bwMode="auto">
            <a:xfrm>
              <a:off x="6842660" y="4649726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ACS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5F1417-023D-664E-B5ED-BE1A56763220}"/>
                </a:ext>
              </a:extLst>
            </p:cNvPr>
            <p:cNvSpPr/>
            <p:nvPr/>
          </p:nvSpPr>
          <p:spPr bwMode="auto">
            <a:xfrm>
              <a:off x="552605" y="5395743"/>
              <a:ext cx="785754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CPU, GPU, FPGA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1453B4-0617-BC45-BA7A-1E6D324466F9}"/>
                </a:ext>
              </a:extLst>
            </p:cNvPr>
            <p:cNvSpPr/>
            <p:nvPr/>
          </p:nvSpPr>
          <p:spPr bwMode="auto">
            <a:xfrm>
              <a:off x="8723797" y="1492910"/>
              <a:ext cx="3409672" cy="4659392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3CF65D-5504-1B41-9A3A-215D2CFDD9F5}"/>
                </a:ext>
              </a:extLst>
            </p:cNvPr>
            <p:cNvSpPr/>
            <p:nvPr/>
          </p:nvSpPr>
          <p:spPr>
            <a:xfrm>
              <a:off x="8723796" y="1670032"/>
              <a:ext cx="3409673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TOOLS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92EDA3-5D87-4C4E-B796-4547162DE858}"/>
                </a:ext>
              </a:extLst>
            </p:cNvPr>
            <p:cNvSpPr/>
            <p:nvPr/>
          </p:nvSpPr>
          <p:spPr bwMode="auto">
            <a:xfrm>
              <a:off x="8888865" y="2626670"/>
              <a:ext cx="1061079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VS Tools for Machine Learning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8222E7-0EF8-1B47-BF40-5FD91CDD21EE}"/>
                </a:ext>
              </a:extLst>
            </p:cNvPr>
            <p:cNvSpPr/>
            <p:nvPr/>
          </p:nvSpPr>
          <p:spPr bwMode="auto">
            <a:xfrm>
              <a:off x="10041817" y="2625875"/>
              <a:ext cx="887876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Studio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AB023E-544A-4945-B99E-BF7FF1409B2D}"/>
                </a:ext>
              </a:extLst>
            </p:cNvPr>
            <p:cNvSpPr/>
            <p:nvPr/>
          </p:nvSpPr>
          <p:spPr bwMode="auto">
            <a:xfrm>
              <a:off x="8709482" y="2154585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CODING &amp; MANAGEMENT TOOLS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B77E9-8E6E-5F49-B10A-054FF93B6394}"/>
                </a:ext>
              </a:extLst>
            </p:cNvPr>
            <p:cNvSpPr/>
            <p:nvPr/>
          </p:nvSpPr>
          <p:spPr bwMode="auto">
            <a:xfrm>
              <a:off x="11011024" y="262587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Workbench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F28579-584B-4C4D-B5E2-6FEE783A82EA}"/>
                </a:ext>
              </a:extLst>
            </p:cNvPr>
            <p:cNvSpPr/>
            <p:nvPr/>
          </p:nvSpPr>
          <p:spPr bwMode="auto">
            <a:xfrm>
              <a:off x="8723795" y="4181659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DEEP LEARNING FRAMEWORKS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52AC39-C5D8-DA4D-86E6-7C149070A8ED}"/>
                </a:ext>
              </a:extLst>
            </p:cNvPr>
            <p:cNvSpPr/>
            <p:nvPr/>
          </p:nvSpPr>
          <p:spPr bwMode="auto">
            <a:xfrm>
              <a:off x="8870522" y="4684553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Toolkit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F2402E-6036-7D40-BA29-334EB3ABC042}"/>
                </a:ext>
              </a:extLst>
            </p:cNvPr>
            <p:cNvSpPr/>
            <p:nvPr/>
          </p:nvSpPr>
          <p:spPr bwMode="auto">
            <a:xfrm>
              <a:off x="9931602" y="4691456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TensorFlow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B32E8D-E840-0341-BD6C-69998ADF822F}"/>
                </a:ext>
              </a:extLst>
            </p:cNvPr>
            <p:cNvSpPr/>
            <p:nvPr/>
          </p:nvSpPr>
          <p:spPr bwMode="auto">
            <a:xfrm>
              <a:off x="10992681" y="469145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Caffe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57EEFC-C188-BC42-A158-358CBA135787}"/>
                </a:ext>
              </a:extLst>
            </p:cNvPr>
            <p:cNvSpPr/>
            <p:nvPr/>
          </p:nvSpPr>
          <p:spPr bwMode="auto">
            <a:xfrm>
              <a:off x="8870521" y="541905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(Scikit-learn, MXNet, Keras, Gluon…)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4BE84A-E220-A945-AB2B-C248ADB2C6A9}"/>
                </a:ext>
              </a:extLst>
            </p:cNvPr>
            <p:cNvSpPr/>
            <p:nvPr/>
          </p:nvSpPr>
          <p:spPr bwMode="auto">
            <a:xfrm>
              <a:off x="576637" y="2207754"/>
              <a:ext cx="2463923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CONVERSATIONAL AI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1FEB5F-C1EF-3A43-8D75-56C98BE6297D}"/>
                </a:ext>
              </a:extLst>
            </p:cNvPr>
            <p:cNvSpPr/>
            <p:nvPr/>
          </p:nvSpPr>
          <p:spPr bwMode="auto">
            <a:xfrm>
              <a:off x="3247091" y="2197118"/>
              <a:ext cx="261362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TRAINED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7F7B2-7E9A-0849-A80E-00141D598F59}"/>
                </a:ext>
              </a:extLst>
            </p:cNvPr>
            <p:cNvSpPr/>
            <p:nvPr/>
          </p:nvSpPr>
          <p:spPr bwMode="auto">
            <a:xfrm>
              <a:off x="3247092" y="2635823"/>
              <a:ext cx="261361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Services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7DA1D3-D036-1549-96A5-19E13B07DE51}"/>
                </a:ext>
              </a:extLst>
            </p:cNvPr>
            <p:cNvSpPr/>
            <p:nvPr/>
          </p:nvSpPr>
          <p:spPr bwMode="auto">
            <a:xfrm>
              <a:off x="7626370" y="4649726"/>
              <a:ext cx="76730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Edge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89E89B-24DE-634E-BC5E-F924024AFE5B}"/>
                </a:ext>
              </a:extLst>
            </p:cNvPr>
            <p:cNvSpPr/>
            <p:nvPr/>
          </p:nvSpPr>
          <p:spPr bwMode="auto">
            <a:xfrm>
              <a:off x="9138412" y="3954413"/>
              <a:ext cx="2834017" cy="22529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(Pycharm, Jupyter notebooks…)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</a:t>
            </a:r>
          </a:p>
        </p:txBody>
      </p:sp>
    </p:spTree>
    <p:extLst>
      <p:ext uri="{BB962C8B-B14F-4D97-AF65-F5344CB8AC3E}">
        <p14:creationId xmlns:p14="http://schemas.microsoft.com/office/powerpoint/2010/main" val="1775406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728525"/>
            <a:ext cx="9144000" cy="803297"/>
          </a:xfrm>
        </p:spPr>
        <p:txBody>
          <a:bodyPr/>
          <a:lstStyle/>
          <a:p>
            <a:r>
              <a:rPr lang="en-US" sz="4000" dirty="0"/>
              <a:t>Azure SQL Database – Model Ensemble Demo</a:t>
            </a:r>
            <a:br>
              <a:rPr lang="en-US" dirty="0"/>
            </a:br>
            <a:r>
              <a:rPr lang="en-US" sz="1800" i="1" dirty="0"/>
              <a:t>Build and evaluate a simple ensemble model inside SQL Server Database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98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Bring AI to Everyone with a end-to-end scalable trusted platform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Machine Learning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398587" y="5684670"/>
            <a:ext cx="68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https://azure.microsoft.com/en-us/services/machine-learning-service/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F7EB7-ADD4-2148-8343-0F162AF63CF0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41217-0E36-5D42-B634-C4DF280F26B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7F354B-585B-3A4F-B5D7-95A19EA4026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13" name="Graphic 4">
            <a:extLst>
              <a:ext uri="{FF2B5EF4-FFF2-40B4-BE49-F238E27FC236}">
                <a16:creationId xmlns:a16="http://schemas.microsoft.com/office/drawing/2014/main" id="{5C2D8092-D099-144F-BA4A-405D72A88954}"/>
              </a:ext>
            </a:extLst>
          </p:cNvPr>
          <p:cNvGrpSpPr/>
          <p:nvPr/>
        </p:nvGrpSpPr>
        <p:grpSpPr>
          <a:xfrm>
            <a:off x="2391809" y="2899020"/>
            <a:ext cx="1864311" cy="1912961"/>
            <a:chOff x="11448302" y="6116320"/>
            <a:chExt cx="515552" cy="545879"/>
          </a:xfrm>
        </p:grpSpPr>
        <p:sp>
          <p:nvSpPr>
            <p:cNvPr id="14" name="Freeform: Shape 14">
              <a:extLst>
                <a:ext uri="{FF2B5EF4-FFF2-40B4-BE49-F238E27FC236}">
                  <a16:creationId xmlns:a16="http://schemas.microsoft.com/office/drawing/2014/main" id="{52744716-AB04-9E4B-B283-F0C02B0779F9}"/>
                </a:ext>
              </a:extLst>
            </p:cNvPr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>
                <a:gd name="connsiteX0" fmla="*/ 11372 w 470062"/>
                <a:gd name="connsiteY0" fmla="*/ 146326 h 151633"/>
                <a:gd name="connsiteX1" fmla="*/ 466271 w 470062"/>
                <a:gd name="connsiteY1" fmla="*/ 146326 h 151633"/>
                <a:gd name="connsiteX2" fmla="*/ 338900 w 470062"/>
                <a:gd name="connsiteY2" fmla="*/ 11372 h 151633"/>
                <a:gd name="connsiteX3" fmla="*/ 117516 w 470062"/>
                <a:gd name="connsiteY3" fmla="*/ 11372 h 15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2" h="151633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>
                <a:defRPr/>
              </a:pPr>
              <a:endParaRPr lang="en-IN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F6ADA408-4E44-AE49-84F3-FAE65ADC77D9}"/>
                </a:ext>
              </a:extLst>
            </p:cNvPr>
            <p:cNvSpPr/>
            <p:nvPr/>
          </p:nvSpPr>
          <p:spPr>
            <a:xfrm>
              <a:off x="11436930" y="6315717"/>
              <a:ext cx="348756" cy="363919"/>
            </a:xfrm>
            <a:custGeom>
              <a:avLst/>
              <a:gdLst>
                <a:gd name="connsiteX0" fmla="*/ 46248 w 348755"/>
                <a:gd name="connsiteY0" fmla="*/ 352547 h 363919"/>
                <a:gd name="connsiteX1" fmla="*/ 11372 w 348755"/>
                <a:gd name="connsiteY1" fmla="*/ 217593 h 363919"/>
                <a:gd name="connsiteX2" fmla="*/ 203946 w 348755"/>
                <a:gd name="connsiteY2" fmla="*/ 11372 h 363919"/>
                <a:gd name="connsiteX3" fmla="*/ 338900 w 348755"/>
                <a:gd name="connsiteY3" fmla="*/ 11372 h 3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755" h="363919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>
                <a:defRPr/>
              </a:pPr>
              <a:endParaRPr lang="en-IN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A3FD20A2-DB3F-1C43-AF7A-D98420EAFB30}"/>
                </a:ext>
              </a:extLst>
            </p:cNvPr>
            <p:cNvSpPr/>
            <p:nvPr/>
          </p:nvSpPr>
          <p:spPr>
            <a:xfrm>
              <a:off x="11627987" y="6104948"/>
              <a:ext cx="151633" cy="227450"/>
            </a:xfrm>
            <a:custGeom>
              <a:avLst/>
              <a:gdLst>
                <a:gd name="connsiteX0" fmla="*/ 11372 w 151632"/>
                <a:gd name="connsiteY0" fmla="*/ 11372 h 227449"/>
                <a:gd name="connsiteX1" fmla="*/ 147842 w 151632"/>
                <a:gd name="connsiteY1" fmla="*/ 11372 h 227449"/>
                <a:gd name="connsiteX2" fmla="*/ 147842 w 151632"/>
                <a:gd name="connsiteY2" fmla="*/ 222142 h 227449"/>
                <a:gd name="connsiteX3" fmla="*/ 12889 w 151632"/>
                <a:gd name="connsiteY3" fmla="*/ 222142 h 2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32" h="227449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>
                <a:defRPr/>
              </a:pPr>
              <a:endParaRPr lang="en-IN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8D2BD4B3-ACA4-4043-99B1-29BF139AFE6C}"/>
                </a:ext>
              </a:extLst>
            </p:cNvPr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>
                <a:gd name="connsiteX0" fmla="*/ 11372 w 257776"/>
                <a:gd name="connsiteY0" fmla="*/ 111450 h 318429"/>
                <a:gd name="connsiteX1" fmla="*/ 97803 w 257776"/>
                <a:gd name="connsiteY1" fmla="*/ 11372 h 318429"/>
                <a:gd name="connsiteX2" fmla="*/ 253985 w 257776"/>
                <a:gd name="connsiteY2" fmla="*/ 185751 h 318429"/>
                <a:gd name="connsiteX3" fmla="*/ 223659 w 257776"/>
                <a:gd name="connsiteY3" fmla="*/ 317671 h 31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776" h="318429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>
                <a:defRPr/>
              </a:pPr>
              <a:endParaRPr lang="en-IN" sz="1836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D431C4-247C-0F41-B848-7946A577EEE6}"/>
              </a:ext>
            </a:extLst>
          </p:cNvPr>
          <p:cNvGrpSpPr/>
          <p:nvPr/>
        </p:nvGrpSpPr>
        <p:grpSpPr>
          <a:xfrm>
            <a:off x="7775094" y="1732801"/>
            <a:ext cx="4104115" cy="4096446"/>
            <a:chOff x="6760399" y="1859681"/>
            <a:chExt cx="4024007" cy="401648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B841B5-0F4A-5241-874E-833FD6AC9A8E}"/>
                </a:ext>
              </a:extLst>
            </p:cNvPr>
            <p:cNvSpPr/>
            <p:nvPr/>
          </p:nvSpPr>
          <p:spPr bwMode="auto">
            <a:xfrm>
              <a:off x="6826028" y="1925310"/>
              <a:ext cx="748300" cy="7483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654D90B7-91B7-3C43-8E6B-79668E0DEB68}"/>
                </a:ext>
              </a:extLst>
            </p:cNvPr>
            <p:cNvSpPr/>
            <p:nvPr/>
          </p:nvSpPr>
          <p:spPr bwMode="auto">
            <a:xfrm flipV="1">
              <a:off x="6760399" y="1859681"/>
              <a:ext cx="879558" cy="879558"/>
            </a:xfrm>
            <a:prstGeom prst="arc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BE4C7C-D06A-FC44-B463-F54F26160CAC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7639957" y="2299460"/>
              <a:ext cx="3144449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585C95-6372-AB4F-BC09-E9E9820ADCE1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>
              <a:off x="7200178" y="2739239"/>
              <a:ext cx="0" cy="313693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AB2B90-CF4E-1B49-AAF4-CF3A41F0DE9B}"/>
                </a:ext>
              </a:extLst>
            </p:cNvPr>
            <p:cNvSpPr/>
            <p:nvPr/>
          </p:nvSpPr>
          <p:spPr bwMode="auto">
            <a:xfrm>
              <a:off x="7662492" y="2067417"/>
              <a:ext cx="2814119" cy="2197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dirty="0">
                  <a:solidFill>
                    <a:srgbClr val="0078D7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Built with your needs in mind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DE40FB-1434-E440-875A-5158B93DBA5D}"/>
                </a:ext>
              </a:extLst>
            </p:cNvPr>
            <p:cNvSpPr/>
            <p:nvPr/>
          </p:nvSpPr>
          <p:spPr bwMode="auto">
            <a:xfrm>
              <a:off x="7421745" y="5417933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Support for open source frameworks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DD529BE-2320-9A43-869F-97070876002F}"/>
                </a:ext>
              </a:extLst>
            </p:cNvPr>
            <p:cNvSpPr/>
            <p:nvPr/>
          </p:nvSpPr>
          <p:spPr bwMode="auto">
            <a:xfrm>
              <a:off x="7151769" y="2924678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BA900F-C08D-F94B-A430-7F9851FD5E64}"/>
                </a:ext>
              </a:extLst>
            </p:cNvPr>
            <p:cNvSpPr/>
            <p:nvPr/>
          </p:nvSpPr>
          <p:spPr bwMode="auto">
            <a:xfrm>
              <a:off x="7438108" y="3387031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Managed compute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E5445F-5C13-8640-BF13-2E84519D481F}"/>
                </a:ext>
              </a:extLst>
            </p:cNvPr>
            <p:cNvSpPr/>
            <p:nvPr/>
          </p:nvSpPr>
          <p:spPr bwMode="auto">
            <a:xfrm>
              <a:off x="7151769" y="3432813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30DD1DB-4C2C-5F47-B239-6AD3ED6CF354}"/>
                </a:ext>
              </a:extLst>
            </p:cNvPr>
            <p:cNvSpPr/>
            <p:nvPr/>
          </p:nvSpPr>
          <p:spPr bwMode="auto">
            <a:xfrm>
              <a:off x="7151769" y="3940948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284911-8E57-AA41-98DE-0AC38EE74B9C}"/>
                </a:ext>
              </a:extLst>
            </p:cNvPr>
            <p:cNvSpPr/>
            <p:nvPr/>
          </p:nvSpPr>
          <p:spPr bwMode="auto">
            <a:xfrm>
              <a:off x="7438108" y="3895166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DevOps for machine learning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BC92EA-AFCC-CA40-89BA-C86A51C9C751}"/>
                </a:ext>
              </a:extLst>
            </p:cNvPr>
            <p:cNvSpPr/>
            <p:nvPr/>
          </p:nvSpPr>
          <p:spPr bwMode="auto">
            <a:xfrm>
              <a:off x="7151769" y="4449083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A95121-EEB5-7841-A309-7EC49DCFFB61}"/>
                </a:ext>
              </a:extLst>
            </p:cNvPr>
            <p:cNvSpPr/>
            <p:nvPr/>
          </p:nvSpPr>
          <p:spPr bwMode="auto">
            <a:xfrm>
              <a:off x="7438108" y="4403301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Simple deployment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DBCFFC5-4F27-D44D-B37F-D2B0F1F907FF}"/>
                </a:ext>
              </a:extLst>
            </p:cNvPr>
            <p:cNvSpPr/>
            <p:nvPr/>
          </p:nvSpPr>
          <p:spPr bwMode="auto">
            <a:xfrm>
              <a:off x="7151769" y="4957218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544DE1-B477-8A4E-8A61-28EC9B61F824}"/>
                </a:ext>
              </a:extLst>
            </p:cNvPr>
            <p:cNvSpPr/>
            <p:nvPr/>
          </p:nvSpPr>
          <p:spPr bwMode="auto">
            <a:xfrm>
              <a:off x="7438108" y="4911436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Tool agnostic Python SDK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49F017-3740-7E4D-A8C0-F0F1BDA90E8D}"/>
                </a:ext>
              </a:extLst>
            </p:cNvPr>
            <p:cNvSpPr/>
            <p:nvPr/>
          </p:nvSpPr>
          <p:spPr bwMode="auto">
            <a:xfrm>
              <a:off x="7151769" y="5465355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D931B5-3859-1248-BD06-F98C03217225}"/>
                </a:ext>
              </a:extLst>
            </p:cNvPr>
            <p:cNvSpPr/>
            <p:nvPr/>
          </p:nvSpPr>
          <p:spPr bwMode="auto">
            <a:xfrm>
              <a:off x="7421745" y="2886935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Automated machine learning</a:t>
              </a:r>
            </a:p>
          </p:txBody>
        </p:sp>
        <p:sp>
          <p:nvSpPr>
            <p:cNvPr id="36" name="Freeform 96" title="Icon of a gear with a wrench">
              <a:extLst>
                <a:ext uri="{FF2B5EF4-FFF2-40B4-BE49-F238E27FC236}">
                  <a16:creationId xmlns:a16="http://schemas.microsoft.com/office/drawing/2014/main" id="{58F2F00D-906A-A34E-8E0E-3E7E2973F2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87276" y="2103429"/>
              <a:ext cx="425804" cy="3920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614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Artificial Intelligence Development Pipeline (CI/CD) 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Microsoft AI – DevOps (App Developer &amp; Data Scientists)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D3B7E-E2BD-0A4F-B5DA-47BE2B862C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715" y="3515854"/>
            <a:ext cx="1828067" cy="8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FB964-EA32-F444-8DB4-D0E191BAEA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783" y="2043095"/>
            <a:ext cx="542076" cy="54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7FF7DA-0B24-E042-883E-C1257C45B9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1" y="4914582"/>
            <a:ext cx="780288" cy="780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396D0C-EF2D-DE40-A5FC-EE07B46C86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456" y="1342819"/>
            <a:ext cx="812741" cy="8127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9E97E1-10E0-1440-927A-5135E00FCE88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 flipV="1">
            <a:off x="2650859" y="2313922"/>
            <a:ext cx="814606" cy="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80AFAA-305D-E54F-AB3E-930B52599867}"/>
              </a:ext>
            </a:extLst>
          </p:cNvPr>
          <p:cNvSpPr txBox="1"/>
          <p:nvPr/>
        </p:nvSpPr>
        <p:spPr>
          <a:xfrm>
            <a:off x="37133" y="2500896"/>
            <a:ext cx="131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 Developer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D9EC1-69D8-9442-B9D5-E4533E54DD1F}"/>
              </a:ext>
            </a:extLst>
          </p:cNvPr>
          <p:cNvSpPr txBox="1"/>
          <p:nvPr/>
        </p:nvSpPr>
        <p:spPr>
          <a:xfrm>
            <a:off x="7858411" y="2280543"/>
            <a:ext cx="1993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Cloud Services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BC5F33-2C5C-2449-8B6E-B5B098D086D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945" y="1415754"/>
            <a:ext cx="676456" cy="676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8694A8-71F1-324E-88C9-256171FB8F8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883" y="1707947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096EBE-0DB0-4B4D-B94A-EFF5F3F9DD2F}"/>
              </a:ext>
            </a:extLst>
          </p:cNvPr>
          <p:cNvSpPr txBox="1"/>
          <p:nvPr/>
        </p:nvSpPr>
        <p:spPr>
          <a:xfrm>
            <a:off x="2152885" y="2567013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6A0772-47EB-4342-A93B-CE2466B8E28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41" y="4885114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3DD6EB-22C8-A845-8C41-BC2230C66D22}"/>
              </a:ext>
            </a:extLst>
          </p:cNvPr>
          <p:cNvSpPr txBox="1"/>
          <p:nvPr/>
        </p:nvSpPr>
        <p:spPr>
          <a:xfrm>
            <a:off x="175506" y="5757696"/>
            <a:ext cx="11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Scientist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65AFF3-DA02-1949-8C8A-C88E04D3B90E}"/>
              </a:ext>
            </a:extLst>
          </p:cNvPr>
          <p:cNvCxnSpPr/>
          <p:nvPr/>
        </p:nvCxnSpPr>
        <p:spPr>
          <a:xfrm flipV="1">
            <a:off x="1093517" y="5478724"/>
            <a:ext cx="858866" cy="90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84B034-00E8-4040-8CE6-1B1087D1EF27}"/>
              </a:ext>
            </a:extLst>
          </p:cNvPr>
          <p:cNvCxnSpPr/>
          <p:nvPr/>
        </p:nvCxnSpPr>
        <p:spPr>
          <a:xfrm flipV="1">
            <a:off x="1088862" y="2170668"/>
            <a:ext cx="858866" cy="109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F744684-6A57-C84E-A208-2337E29BE97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864" y="2239031"/>
            <a:ext cx="961244" cy="63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EAEF44-2F6B-3745-9FAF-AF6208862F51}"/>
              </a:ext>
            </a:extLst>
          </p:cNvPr>
          <p:cNvSpPr txBox="1"/>
          <p:nvPr/>
        </p:nvSpPr>
        <p:spPr>
          <a:xfrm>
            <a:off x="10310615" y="5446973"/>
            <a:ext cx="151988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1050" dirty="0"/>
              <a:t>[ { "cat":      0.99218,</a:t>
            </a:r>
            <a:endParaRPr lang="en-US" sz="1050" dirty="0"/>
          </a:p>
          <a:p>
            <a:r>
              <a:rPr lang="es-ES_tradnl" sz="1050" dirty="0"/>
              <a:t>     "feline": 0.81242 </a:t>
            </a:r>
            <a:r>
              <a:rPr lang="en-US" sz="1050" dirty="0"/>
              <a:t>}</a:t>
            </a:r>
            <a:r>
              <a:rPr lang="es-ES_tradnl" sz="1050" dirty="0"/>
              <a:t>]</a:t>
            </a:r>
            <a:endParaRPr lang="en-US" sz="10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598EA20-9C19-D941-97B9-C38BAA4674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384" y="2787740"/>
            <a:ext cx="798257" cy="7982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9D645F-CA4A-E04F-9563-B41E4E6A1A4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93462"/>
            <a:ext cx="1349396" cy="1273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755F4E-30BF-9441-B436-CEDFD248466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915" y="1290813"/>
            <a:ext cx="681730" cy="689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13051F-C7D0-994E-88A9-87278573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0489" y="5751735"/>
            <a:ext cx="590550" cy="571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5CC7A9-4A58-5A40-8EA9-F6B5377A9BB2}"/>
              </a:ext>
            </a:extLst>
          </p:cNvPr>
          <p:cNvCxnSpPr>
            <a:cxnSpLocks/>
          </p:cNvCxnSpPr>
          <p:nvPr/>
        </p:nvCxnSpPr>
        <p:spPr>
          <a:xfrm flipV="1">
            <a:off x="271545" y="3647974"/>
            <a:ext cx="3300561" cy="3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81118CE-0706-8245-93E1-EA3EED9B39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972" y="5099615"/>
            <a:ext cx="542076" cy="542076"/>
          </a:xfrm>
          <a:prstGeom prst="rect">
            <a:avLst/>
          </a:prstGeom>
        </p:spPr>
      </p:pic>
      <p:pic>
        <p:nvPicPr>
          <p:cNvPr id="30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316155E7-0413-B144-98CB-AD30C4D74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65465" y="1994713"/>
            <a:ext cx="668912" cy="6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0ADA57-557A-254E-9BBB-015289E697C5}"/>
              </a:ext>
            </a:extLst>
          </p:cNvPr>
          <p:cNvSpPr txBox="1"/>
          <p:nvPr/>
        </p:nvSpPr>
        <p:spPr>
          <a:xfrm>
            <a:off x="2556471" y="6433279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1AF0B-2ECC-8D49-8781-A3CEEF827E9B}"/>
              </a:ext>
            </a:extLst>
          </p:cNvPr>
          <p:cNvSpPr txBox="1"/>
          <p:nvPr/>
        </p:nvSpPr>
        <p:spPr>
          <a:xfrm>
            <a:off x="7962319" y="3606959"/>
            <a:ext cx="204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FA711F-6932-CF4A-8698-84083E8F5A41}"/>
              </a:ext>
            </a:extLst>
          </p:cNvPr>
          <p:cNvSpPr txBox="1"/>
          <p:nvPr/>
        </p:nvSpPr>
        <p:spPr>
          <a:xfrm>
            <a:off x="7937744" y="4905547"/>
            <a:ext cx="201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Edge Devices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3303EF-A4E7-3D47-AE1E-3F46BB65E69E}"/>
              </a:ext>
            </a:extLst>
          </p:cNvPr>
          <p:cNvCxnSpPr>
            <a:cxnSpLocks/>
            <a:stCxn id="22" idx="2"/>
            <a:endCxn id="48" idx="0"/>
          </p:cNvCxnSpPr>
          <p:nvPr/>
        </p:nvCxnSpPr>
        <p:spPr>
          <a:xfrm flipH="1">
            <a:off x="11091665" y="2876378"/>
            <a:ext cx="5821" cy="7580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C85590-92C0-C444-8B3F-544E448EE30C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11070560" y="4598623"/>
            <a:ext cx="21105" cy="8483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088">
            <a:extLst>
              <a:ext uri="{FF2B5EF4-FFF2-40B4-BE49-F238E27FC236}">
                <a16:creationId xmlns:a16="http://schemas.microsoft.com/office/drawing/2014/main" id="{BB94E145-15F6-BD4D-B0EB-55020F905598}"/>
              </a:ext>
            </a:extLst>
          </p:cNvPr>
          <p:cNvCxnSpPr>
            <a:cxnSpLocks/>
            <a:stCxn id="48" idx="1"/>
            <a:endCxn id="15" idx="3"/>
          </p:cNvCxnSpPr>
          <p:nvPr/>
        </p:nvCxnSpPr>
        <p:spPr>
          <a:xfrm rot="10800000">
            <a:off x="9945402" y="1753982"/>
            <a:ext cx="538921" cy="2362524"/>
          </a:xfrm>
          <a:prstGeom prst="bentConnector3">
            <a:avLst>
              <a:gd name="adj1" fmla="val 53535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157">
            <a:extLst>
              <a:ext uri="{FF2B5EF4-FFF2-40B4-BE49-F238E27FC236}">
                <a16:creationId xmlns:a16="http://schemas.microsoft.com/office/drawing/2014/main" id="{ED29C93C-55B3-EF4C-8287-0324529C2BBB}"/>
              </a:ext>
            </a:extLst>
          </p:cNvPr>
          <p:cNvCxnSpPr>
            <a:cxnSpLocks/>
            <a:stCxn id="48" idx="1"/>
            <a:endCxn id="24" idx="3"/>
          </p:cNvCxnSpPr>
          <p:nvPr/>
        </p:nvCxnSpPr>
        <p:spPr>
          <a:xfrm rot="10800000">
            <a:off x="9868642" y="3186870"/>
            <a:ext cx="615681" cy="929637"/>
          </a:xfrm>
          <a:prstGeom prst="bentConnector3">
            <a:avLst>
              <a:gd name="adj1" fmla="val 4524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160">
            <a:extLst>
              <a:ext uri="{FF2B5EF4-FFF2-40B4-BE49-F238E27FC236}">
                <a16:creationId xmlns:a16="http://schemas.microsoft.com/office/drawing/2014/main" id="{7C388EF6-3780-2740-A8E1-49B0D693B912}"/>
              </a:ext>
            </a:extLst>
          </p:cNvPr>
          <p:cNvCxnSpPr>
            <a:cxnSpLocks/>
            <a:stCxn id="48" idx="1"/>
            <a:endCxn id="39" idx="3"/>
          </p:cNvCxnSpPr>
          <p:nvPr/>
        </p:nvCxnSpPr>
        <p:spPr>
          <a:xfrm rot="10800000" flipV="1">
            <a:off x="9855422" y="4116506"/>
            <a:ext cx="628901" cy="373942"/>
          </a:xfrm>
          <a:prstGeom prst="bentConnector3">
            <a:avLst>
              <a:gd name="adj1" fmla="val 44408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See the source image">
            <a:extLst>
              <a:ext uri="{FF2B5EF4-FFF2-40B4-BE49-F238E27FC236}">
                <a16:creationId xmlns:a16="http://schemas.microsoft.com/office/drawing/2014/main" id="{F34DCE8B-D77B-0945-ADC3-9F9575C18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05058" y="4100303"/>
            <a:ext cx="550363" cy="7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or: Elbow 133">
            <a:extLst>
              <a:ext uri="{FF2B5EF4-FFF2-40B4-BE49-F238E27FC236}">
                <a16:creationId xmlns:a16="http://schemas.microsoft.com/office/drawing/2014/main" id="{0E482DF8-3D42-DB4F-9137-9B5958D7BCA2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 flipV="1">
            <a:off x="7445396" y="1749190"/>
            <a:ext cx="859060" cy="1081163"/>
          </a:xfrm>
          <a:prstGeom prst="bentConnector3">
            <a:avLst>
              <a:gd name="adj1" fmla="val 58870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03D15C-D619-324B-956E-46BF6D4DDBE5}"/>
              </a:ext>
            </a:extLst>
          </p:cNvPr>
          <p:cNvSpPr txBox="1"/>
          <p:nvPr/>
        </p:nvSpPr>
        <p:spPr>
          <a:xfrm>
            <a:off x="3434079" y="4399490"/>
            <a:ext cx="191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 Store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A290643-C133-6D45-B21D-0B2DA897A68E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5708" y="4108178"/>
            <a:ext cx="733358" cy="753332"/>
          </a:xfrm>
          <a:prstGeom prst="rect">
            <a:avLst/>
          </a:prstGeom>
        </p:spPr>
      </p:pic>
      <p:cxnSp>
        <p:nvCxnSpPr>
          <p:cNvPr id="43" name="Connector: Elbow 175">
            <a:extLst>
              <a:ext uri="{FF2B5EF4-FFF2-40B4-BE49-F238E27FC236}">
                <a16:creationId xmlns:a16="http://schemas.microsoft.com/office/drawing/2014/main" id="{D78908F6-F168-E54B-BF88-17F9A5F51D64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>
            <a:off x="7445396" y="2830353"/>
            <a:ext cx="1010312" cy="165449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177">
            <a:extLst>
              <a:ext uri="{FF2B5EF4-FFF2-40B4-BE49-F238E27FC236}">
                <a16:creationId xmlns:a16="http://schemas.microsoft.com/office/drawing/2014/main" id="{177C71CD-D5D9-EE47-831D-C44CBEF50FC0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4134377" y="2313922"/>
            <a:ext cx="1961623" cy="51643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179">
            <a:extLst>
              <a:ext uri="{FF2B5EF4-FFF2-40B4-BE49-F238E27FC236}">
                <a16:creationId xmlns:a16="http://schemas.microsoft.com/office/drawing/2014/main" id="{DA1DD319-A05F-BC41-8FD8-8A19D792576C}"/>
              </a:ext>
            </a:extLst>
          </p:cNvPr>
          <p:cNvCxnSpPr>
            <a:cxnSpLocks/>
            <a:stCxn id="29" idx="3"/>
            <a:endCxn id="41" idx="2"/>
          </p:cNvCxnSpPr>
          <p:nvPr/>
        </p:nvCxnSpPr>
        <p:spPr>
          <a:xfrm flipV="1">
            <a:off x="3324048" y="4707267"/>
            <a:ext cx="1069604" cy="663386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507E9A-0DD6-7643-8F66-B497C1A953A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9189066" y="4484844"/>
            <a:ext cx="115992" cy="56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205">
            <a:extLst>
              <a:ext uri="{FF2B5EF4-FFF2-40B4-BE49-F238E27FC236}">
                <a16:creationId xmlns:a16="http://schemas.microsoft.com/office/drawing/2014/main" id="{39D46B70-10ED-0743-A7E3-B9B9A072207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9117197" y="1749190"/>
            <a:ext cx="151748" cy="479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C4E3BDD-483C-704E-AB8C-0301A1525A2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4322" y="3634388"/>
            <a:ext cx="1214686" cy="96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9" name="Connector: Elbow 54">
            <a:extLst>
              <a:ext uri="{FF2B5EF4-FFF2-40B4-BE49-F238E27FC236}">
                <a16:creationId xmlns:a16="http://schemas.microsoft.com/office/drawing/2014/main" id="{E10726ED-7603-7841-8422-1167DDB80E64}"/>
              </a:ext>
            </a:extLst>
          </p:cNvPr>
          <p:cNvCxnSpPr>
            <a:cxnSpLocks/>
            <a:stCxn id="48" idx="3"/>
            <a:endCxn id="66" idx="3"/>
          </p:cNvCxnSpPr>
          <p:nvPr/>
        </p:nvCxnSpPr>
        <p:spPr>
          <a:xfrm flipH="1">
            <a:off x="7849120" y="4116506"/>
            <a:ext cx="3849888" cy="2243694"/>
          </a:xfrm>
          <a:prstGeom prst="bentConnector3">
            <a:avLst>
              <a:gd name="adj1" fmla="val -5938"/>
            </a:avLst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7">
            <a:extLst>
              <a:ext uri="{FF2B5EF4-FFF2-40B4-BE49-F238E27FC236}">
                <a16:creationId xmlns:a16="http://schemas.microsoft.com/office/drawing/2014/main" id="{7567F3A9-9DDF-B640-900A-F5B5FFFAAB60}"/>
              </a:ext>
            </a:extLst>
          </p:cNvPr>
          <p:cNvCxnSpPr>
            <a:cxnSpLocks/>
            <a:stCxn id="66" idx="1"/>
            <a:endCxn id="62" idx="2"/>
          </p:cNvCxnSpPr>
          <p:nvPr/>
        </p:nvCxnSpPr>
        <p:spPr>
          <a:xfrm rot="10800000">
            <a:off x="4331015" y="5557460"/>
            <a:ext cx="624680" cy="802741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">
            <a:extLst>
              <a:ext uri="{FF2B5EF4-FFF2-40B4-BE49-F238E27FC236}">
                <a16:creationId xmlns:a16="http://schemas.microsoft.com/office/drawing/2014/main" id="{A6046848-95A4-BE4B-9757-114CAC4A9099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rot="16200000" flipV="1">
            <a:off x="2198989" y="1302094"/>
            <a:ext cx="707181" cy="372034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0A2F8A6-EE61-C94C-9218-18C0B8123DB9}"/>
              </a:ext>
            </a:extLst>
          </p:cNvPr>
          <p:cNvSpPr txBox="1"/>
          <p:nvPr/>
        </p:nvSpPr>
        <p:spPr>
          <a:xfrm>
            <a:off x="1335157" y="3029344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 Model</a:t>
            </a:r>
          </a:p>
        </p:txBody>
      </p:sp>
      <p:cxnSp>
        <p:nvCxnSpPr>
          <p:cNvPr id="53" name="Connector: Elbow 110">
            <a:extLst>
              <a:ext uri="{FF2B5EF4-FFF2-40B4-BE49-F238E27FC236}">
                <a16:creationId xmlns:a16="http://schemas.microsoft.com/office/drawing/2014/main" id="{DDC6EC1F-2738-B140-8174-D0BE1EA2B2BB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7445396" y="2830353"/>
            <a:ext cx="1624988" cy="356516"/>
          </a:xfrm>
          <a:prstGeom prst="bentConnector3">
            <a:avLst>
              <a:gd name="adj1" fmla="val 30882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165">
            <a:extLst>
              <a:ext uri="{FF2B5EF4-FFF2-40B4-BE49-F238E27FC236}">
                <a16:creationId xmlns:a16="http://schemas.microsoft.com/office/drawing/2014/main" id="{E3E1BF04-D906-A647-82DE-AF889CFCDE5F}"/>
              </a:ext>
            </a:extLst>
          </p:cNvPr>
          <p:cNvCxnSpPr>
            <a:cxnSpLocks/>
            <a:stCxn id="8" idx="3"/>
            <a:endCxn id="25" idx="2"/>
          </p:cNvCxnSpPr>
          <p:nvPr/>
        </p:nvCxnSpPr>
        <p:spPr>
          <a:xfrm flipV="1">
            <a:off x="5326782" y="3467243"/>
            <a:ext cx="1443916" cy="480068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5461E59-D4D6-714E-B235-988EE4EA4539}"/>
              </a:ext>
            </a:extLst>
          </p:cNvPr>
          <p:cNvSpPr txBox="1"/>
          <p:nvPr/>
        </p:nvSpPr>
        <p:spPr>
          <a:xfrm>
            <a:off x="6058271" y="2612763"/>
            <a:ext cx="1255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DevOps Pipeline</a:t>
            </a:r>
          </a:p>
        </p:txBody>
      </p:sp>
      <p:cxnSp>
        <p:nvCxnSpPr>
          <p:cNvPr id="56" name="Connector: Elbow 161">
            <a:extLst>
              <a:ext uri="{FF2B5EF4-FFF2-40B4-BE49-F238E27FC236}">
                <a16:creationId xmlns:a16="http://schemas.microsoft.com/office/drawing/2014/main" id="{D5801219-19CF-6743-B517-5099F7A32E57}"/>
              </a:ext>
            </a:extLst>
          </p:cNvPr>
          <p:cNvCxnSpPr>
            <a:cxnSpLocks/>
            <a:stCxn id="8" idx="1"/>
            <a:endCxn id="18" idx="0"/>
          </p:cNvCxnSpPr>
          <p:nvPr/>
        </p:nvCxnSpPr>
        <p:spPr>
          <a:xfrm rot="10800000" flipV="1">
            <a:off x="671985" y="3947310"/>
            <a:ext cx="2826730" cy="937803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60D8F51-DD1B-5A43-A9C4-2BEC0BF60734}"/>
              </a:ext>
            </a:extLst>
          </p:cNvPr>
          <p:cNvSpPr txBox="1"/>
          <p:nvPr/>
        </p:nvSpPr>
        <p:spPr>
          <a:xfrm>
            <a:off x="1176184" y="3797102"/>
            <a:ext cx="1751638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Customize Model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7A4681-09BF-3F43-A178-3AE7A9FAB3E9}"/>
              </a:ext>
            </a:extLst>
          </p:cNvPr>
          <p:cNvSpPr txBox="1"/>
          <p:nvPr/>
        </p:nvSpPr>
        <p:spPr>
          <a:xfrm>
            <a:off x="5716048" y="3707277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Model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59BB90-4A75-2144-9E0A-87EA4E68391F}"/>
              </a:ext>
            </a:extLst>
          </p:cNvPr>
          <p:cNvSpPr txBox="1"/>
          <p:nvPr/>
        </p:nvSpPr>
        <p:spPr>
          <a:xfrm>
            <a:off x="10518018" y="4714740"/>
            <a:ext cx="106195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20C33E-46C2-C840-89AD-486A5C34B9D4}"/>
              </a:ext>
            </a:extLst>
          </p:cNvPr>
          <p:cNvSpPr txBox="1"/>
          <p:nvPr/>
        </p:nvSpPr>
        <p:spPr>
          <a:xfrm rot="5400000">
            <a:off x="7007024" y="2744994"/>
            <a:ext cx="1921979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&amp; Flight 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+ App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573FF4-8376-EF46-9356-3DC68BB0764D}"/>
              </a:ext>
            </a:extLst>
          </p:cNvPr>
          <p:cNvSpPr txBox="1"/>
          <p:nvPr/>
        </p:nvSpPr>
        <p:spPr>
          <a:xfrm>
            <a:off x="2640752" y="1283669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Application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340F47-E48D-B842-97A7-E16A069D9558}"/>
              </a:ext>
            </a:extLst>
          </p:cNvPr>
          <p:cNvSpPr txBox="1"/>
          <p:nvPr/>
        </p:nvSpPr>
        <p:spPr>
          <a:xfrm>
            <a:off x="3572106" y="5105412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 Model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BCB488-A79B-B947-B73B-39C1819608C7}"/>
              </a:ext>
            </a:extLst>
          </p:cNvPr>
          <p:cNvSpPr txBox="1"/>
          <p:nvPr/>
        </p:nvSpPr>
        <p:spPr>
          <a:xfrm>
            <a:off x="10186644" y="6122268"/>
            <a:ext cx="1517817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 Feedback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FFF3BC-3372-BA4C-A1DE-1E362D51180F}"/>
              </a:ext>
            </a:extLst>
          </p:cNvPr>
          <p:cNvSpPr txBox="1"/>
          <p:nvPr/>
        </p:nvSpPr>
        <p:spPr>
          <a:xfrm>
            <a:off x="4393652" y="2086200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Application</a:t>
            </a:r>
          </a:p>
        </p:txBody>
      </p:sp>
      <p:sp>
        <p:nvSpPr>
          <p:cNvPr id="65" name="Cylinder 1033">
            <a:extLst>
              <a:ext uri="{FF2B5EF4-FFF2-40B4-BE49-F238E27FC236}">
                <a16:creationId xmlns:a16="http://schemas.microsoft.com/office/drawing/2014/main" id="{F92E53CC-93D5-1B41-A60F-7A097C6C4A26}"/>
              </a:ext>
            </a:extLst>
          </p:cNvPr>
          <p:cNvSpPr/>
          <p:nvPr/>
        </p:nvSpPr>
        <p:spPr>
          <a:xfrm>
            <a:off x="8692912" y="6083805"/>
            <a:ext cx="1106274" cy="658097"/>
          </a:xfrm>
          <a:prstGeom prst="can">
            <a:avLst>
              <a:gd name="adj" fmla="val 1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 Telemetry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4F900F-DBD7-174D-86A1-1F48542290E3}"/>
              </a:ext>
            </a:extLst>
          </p:cNvPr>
          <p:cNvSpPr txBox="1"/>
          <p:nvPr/>
        </p:nvSpPr>
        <p:spPr>
          <a:xfrm>
            <a:off x="4955695" y="6127059"/>
            <a:ext cx="2893425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Retrain Model</a:t>
            </a:r>
          </a:p>
        </p:txBody>
      </p:sp>
    </p:spTree>
    <p:extLst>
      <p:ext uri="{BB962C8B-B14F-4D97-AF65-F5344CB8AC3E}">
        <p14:creationId xmlns:p14="http://schemas.microsoft.com/office/powerpoint/2010/main" val="96782760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Empower Information Workers of varying Data Science &amp; Analytics skillsets to contribute in building AI solutions  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Microsoft AI Platform – Empowering All Types of Personas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A12DF8-1503-784C-8273-C3B444F56A94}"/>
              </a:ext>
            </a:extLst>
          </p:cNvPr>
          <p:cNvGrpSpPr/>
          <p:nvPr/>
        </p:nvGrpSpPr>
        <p:grpSpPr>
          <a:xfrm>
            <a:off x="258602" y="1313039"/>
            <a:ext cx="5573523" cy="2467177"/>
            <a:chOff x="257775" y="1785962"/>
            <a:chExt cx="4849485" cy="21462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B60EDF-E184-904E-BE85-1EC1B430752E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Skilled at application development and system engineering, but no formal Data &amp; AI skillset</a:t>
              </a:r>
            </a:p>
            <a:p>
              <a:endParaRPr lang="en-US" dirty="0"/>
            </a:p>
            <a:p>
              <a:r>
                <a:rPr lang="en-US" dirty="0"/>
                <a:t>Microsoft AI includes Cognitive Services provide ready-to-consume APIs exposed as RESTful endpoints that can inject AI into any application without building models.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14607B-25D6-4242-8765-7375B531F566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Application Developer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903AE-5B21-4A47-9806-8254811C6E9F}"/>
              </a:ext>
            </a:extLst>
          </p:cNvPr>
          <p:cNvGrpSpPr/>
          <p:nvPr/>
        </p:nvGrpSpPr>
        <p:grpSpPr>
          <a:xfrm>
            <a:off x="258602" y="3871891"/>
            <a:ext cx="5573523" cy="2467177"/>
            <a:chOff x="257775" y="1785962"/>
            <a:chExt cx="4849485" cy="214622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CEB4CA-A9A1-DB44-A1E7-DCA00D23322D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Skilled in Data &amp; AI theory, but not familiar with cloud &amp; infrastructure.  Typical role: statistician or actuary</a:t>
              </a:r>
            </a:p>
            <a:p>
              <a:endParaRPr lang="en-US" dirty="0"/>
            </a:p>
            <a:p>
              <a:r>
                <a:rPr lang="en-US" dirty="0"/>
                <a:t>Microsoft AI includes various advanced analytics software exposed as PaaS and SaaS offerings that accelerate data scientist productivity by “managing” the analytical infrastructure intricacies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02993F8-1BB6-EB41-9790-123798637301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Platform Data Scientist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F9AE237-FB52-E34F-AD09-F2F0137FF013}"/>
              </a:ext>
            </a:extLst>
          </p:cNvPr>
          <p:cNvGrpSpPr/>
          <p:nvPr/>
        </p:nvGrpSpPr>
        <p:grpSpPr>
          <a:xfrm>
            <a:off x="6320289" y="3897080"/>
            <a:ext cx="5573523" cy="2467177"/>
            <a:chOff x="257775" y="1785962"/>
            <a:chExt cx="4849485" cy="214622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15E63A-8260-094F-913B-E149539976C9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Comfortable working in statistical algorithms and AI infrastructure.  Typical role: PhD Data Scientist</a:t>
              </a:r>
            </a:p>
            <a:p>
              <a:endParaRPr lang="en-US" dirty="0"/>
            </a:p>
            <a:p>
              <a:r>
                <a:rPr lang="en-US" dirty="0"/>
                <a:t>Maximize data science choices &amp; flexibility: frameworks, languages, tools, server hardware &amp; location can all be specifically tailored to meet the most demanding organizational AI needs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4BFDCB-1F6E-814F-8C74-7C779E4DE7DC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Professional Data Scientist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4D7628-94B1-C045-A9B9-0CB4EE44FA5B}"/>
              </a:ext>
            </a:extLst>
          </p:cNvPr>
          <p:cNvGrpSpPr/>
          <p:nvPr/>
        </p:nvGrpSpPr>
        <p:grpSpPr>
          <a:xfrm>
            <a:off x="6320289" y="1338853"/>
            <a:ext cx="5573523" cy="2467177"/>
            <a:chOff x="257775" y="1785962"/>
            <a:chExt cx="4849485" cy="214622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491AEEC-7178-1C47-8886-CBC4D86754D1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Skilled in the organizational data domain, but no formal Data &amp; AI skillset. Typical role: data steward</a:t>
              </a:r>
            </a:p>
            <a:p>
              <a:endParaRPr lang="en-US" dirty="0"/>
            </a:p>
            <a:p>
              <a:r>
                <a:rPr lang="en-US" dirty="0"/>
                <a:t>Microsoft AI exposes Adaptive Learning frameworks that allow domain SMEs to bring their own data and build sophisticated machine learning models using web applications that abstract data science complexity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EE9B85-F1B2-0F43-AD82-9D411BB8921C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Data Subject Matter Expert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51191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3E6F72-43D5-C948-8D20-B5891E39E19A}"/>
              </a:ext>
            </a:extLst>
          </p:cNvPr>
          <p:cNvSpPr/>
          <p:nvPr/>
        </p:nvSpPr>
        <p:spPr>
          <a:xfrm>
            <a:off x="1094844" y="1333492"/>
            <a:ext cx="3075603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428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ML &amp; AI Products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B8EC-A775-7042-AF78-A8D888B947A2}"/>
              </a:ext>
            </a:extLst>
          </p:cNvPr>
          <p:cNvSpPr/>
          <p:nvPr/>
        </p:nvSpPr>
        <p:spPr>
          <a:xfrm>
            <a:off x="1158109" y="2237523"/>
            <a:ext cx="2846681" cy="49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 </a:t>
            </a:r>
            <a:br>
              <a:rPr lang="en-US" sz="11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(Pre-built AI)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4183-03ED-3741-B8C4-8EEA0CF21071}"/>
              </a:ext>
            </a:extLst>
          </p:cNvPr>
          <p:cNvSpPr/>
          <p:nvPr/>
        </p:nvSpPr>
        <p:spPr>
          <a:xfrm>
            <a:off x="631540" y="3062996"/>
            <a:ext cx="1608693" cy="26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33099-7D61-BA40-B9CF-C275DA80FE42}"/>
              </a:ext>
            </a:extLst>
          </p:cNvPr>
          <p:cNvSpPr/>
          <p:nvPr/>
        </p:nvSpPr>
        <p:spPr>
          <a:xfrm>
            <a:off x="2744218" y="3061354"/>
            <a:ext cx="1418354" cy="59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CoreML &amp; Vision</a:t>
            </a:r>
            <a:b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CNTK, TensorFlow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(pre-trained)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D21F0-C025-B14B-801D-63C2F16C198B}"/>
              </a:ext>
            </a:extLst>
          </p:cNvPr>
          <p:cNvCxnSpPr>
            <a:cxnSpLocks/>
          </p:cNvCxnSpPr>
          <p:nvPr/>
        </p:nvCxnSpPr>
        <p:spPr>
          <a:xfrm>
            <a:off x="2542281" y="1691737"/>
            <a:ext cx="0" cy="551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258084-2584-3247-BDA3-ED05922111EF}"/>
              </a:ext>
            </a:extLst>
          </p:cNvPr>
          <p:cNvSpPr/>
          <p:nvPr/>
        </p:nvSpPr>
        <p:spPr>
          <a:xfrm>
            <a:off x="5347542" y="3051815"/>
            <a:ext cx="2374576" cy="43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Machine Learning Studio 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Notebooks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3491B5-FAB4-EA48-BC31-16DA33924805}"/>
              </a:ext>
            </a:extLst>
          </p:cNvPr>
          <p:cNvCxnSpPr>
            <a:cxnSpLocks/>
          </p:cNvCxnSpPr>
          <p:nvPr/>
        </p:nvCxnSpPr>
        <p:spPr>
          <a:xfrm flipV="1">
            <a:off x="2542281" y="1961908"/>
            <a:ext cx="3992549" cy="544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740EB4-249C-B54F-BF7C-9A772C3069E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22391" y="1999177"/>
            <a:ext cx="12439" cy="10526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E74679-0893-A24E-8669-D0F9B2DC2A19}"/>
              </a:ext>
            </a:extLst>
          </p:cNvPr>
          <p:cNvCxnSpPr>
            <a:cxnSpLocks/>
          </p:cNvCxnSpPr>
          <p:nvPr/>
        </p:nvCxnSpPr>
        <p:spPr>
          <a:xfrm flipV="1">
            <a:off x="1385203" y="2830661"/>
            <a:ext cx="2111472" cy="53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1B359-B0FD-D443-9CEE-DD2BD21DAECA}"/>
              </a:ext>
            </a:extLst>
          </p:cNvPr>
          <p:cNvCxnSpPr>
            <a:cxnSpLocks/>
          </p:cNvCxnSpPr>
          <p:nvPr/>
        </p:nvCxnSpPr>
        <p:spPr>
          <a:xfrm>
            <a:off x="1385202" y="2836003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6BDDEA-8C5C-1B4C-B026-44B68749F7BE}"/>
              </a:ext>
            </a:extLst>
          </p:cNvPr>
          <p:cNvCxnSpPr/>
          <p:nvPr/>
        </p:nvCxnSpPr>
        <p:spPr>
          <a:xfrm>
            <a:off x="3485458" y="2835998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90EEF1-4969-8540-A6F4-3675C7ECC2A9}"/>
              </a:ext>
            </a:extLst>
          </p:cNvPr>
          <p:cNvCxnSpPr>
            <a:cxnSpLocks/>
            <a:stCxn id="5" idx="2"/>
            <a:endCxn id="5" idx="2"/>
          </p:cNvCxnSpPr>
          <p:nvPr/>
        </p:nvCxnSpPr>
        <p:spPr>
          <a:xfrm>
            <a:off x="2581450" y="2727997"/>
            <a:ext cx="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C45C4-D51F-5A48-99AE-78F640C12077}"/>
              </a:ext>
            </a:extLst>
          </p:cNvPr>
          <p:cNvCxnSpPr>
            <a:cxnSpLocks/>
          </p:cNvCxnSpPr>
          <p:nvPr/>
        </p:nvCxnSpPr>
        <p:spPr>
          <a:xfrm>
            <a:off x="2542281" y="2679909"/>
            <a:ext cx="0" cy="14945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5300A-191E-9447-AD62-49B8631C3AA8}"/>
              </a:ext>
            </a:extLst>
          </p:cNvPr>
          <p:cNvSpPr/>
          <p:nvPr/>
        </p:nvSpPr>
        <p:spPr>
          <a:xfrm>
            <a:off x="9812578" y="3020245"/>
            <a:ext cx="1826460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Tools for AI, R, Python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.NET 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Services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Python SDK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534972-2B0E-254B-A476-6216B1B97DCC}"/>
              </a:ext>
            </a:extLst>
          </p:cNvPr>
          <p:cNvSpPr/>
          <p:nvPr/>
        </p:nvSpPr>
        <p:spPr bwMode="auto">
          <a:xfrm>
            <a:off x="2451914" y="187699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8F18E8-E4E0-6249-A250-1E139B78265B}"/>
              </a:ext>
            </a:extLst>
          </p:cNvPr>
          <p:cNvSpPr/>
          <p:nvPr/>
        </p:nvSpPr>
        <p:spPr bwMode="auto">
          <a:xfrm>
            <a:off x="6435492" y="1882230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D20D8B-0DC8-114D-AB04-767BAD771ED0}"/>
              </a:ext>
            </a:extLst>
          </p:cNvPr>
          <p:cNvSpPr/>
          <p:nvPr/>
        </p:nvSpPr>
        <p:spPr bwMode="auto">
          <a:xfrm>
            <a:off x="1311115" y="2745632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7D260F-D309-FF48-8CA5-572865D510D3}"/>
              </a:ext>
            </a:extLst>
          </p:cNvPr>
          <p:cNvSpPr/>
          <p:nvPr/>
        </p:nvSpPr>
        <p:spPr bwMode="auto">
          <a:xfrm>
            <a:off x="3395092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D6E2CA-D308-1A44-9530-57BD94ED4CB9}"/>
              </a:ext>
            </a:extLst>
          </p:cNvPr>
          <p:cNvSpPr/>
          <p:nvPr/>
        </p:nvSpPr>
        <p:spPr bwMode="auto">
          <a:xfrm>
            <a:off x="4760950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3AAEA4-1E8C-264D-AC0A-2468509CB608}"/>
              </a:ext>
            </a:extLst>
          </p:cNvPr>
          <p:cNvSpPr/>
          <p:nvPr/>
        </p:nvSpPr>
        <p:spPr bwMode="auto">
          <a:xfrm>
            <a:off x="6439805" y="275495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7" name="Arrow: Chevron 57">
            <a:extLst>
              <a:ext uri="{FF2B5EF4-FFF2-40B4-BE49-F238E27FC236}">
                <a16:creationId xmlns:a16="http://schemas.microsoft.com/office/drawing/2014/main" id="{8DCC90CC-22C9-4A45-9548-B66A668AA140}"/>
              </a:ext>
            </a:extLst>
          </p:cNvPr>
          <p:cNvSpPr/>
          <p:nvPr/>
        </p:nvSpPr>
        <p:spPr bwMode="auto">
          <a:xfrm>
            <a:off x="497710" y="3793992"/>
            <a:ext cx="11377391" cy="259979"/>
          </a:xfrm>
          <a:prstGeom prst="chevron">
            <a:avLst/>
          </a:prstGeom>
          <a:solidFill>
            <a:srgbClr val="7F43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A7D1F6-B4BA-1640-AACC-E8E0C4279498}"/>
              </a:ext>
            </a:extLst>
          </p:cNvPr>
          <p:cNvSpPr/>
          <p:nvPr/>
        </p:nvSpPr>
        <p:spPr>
          <a:xfrm>
            <a:off x="651584" y="3798707"/>
            <a:ext cx="3552379" cy="2807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Easier / Less control / Application Developers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B4835-570A-B540-8241-9054C06CBC10}"/>
              </a:ext>
            </a:extLst>
          </p:cNvPr>
          <p:cNvSpPr/>
          <p:nvPr/>
        </p:nvSpPr>
        <p:spPr>
          <a:xfrm>
            <a:off x="8034334" y="3777754"/>
            <a:ext cx="3310913" cy="28630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Harder / Full control / Data Scientists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0679EA4-316A-7C4B-9EF0-F5143F09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127620"/>
            <a:ext cx="11673444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 Products (Consume vs Build)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67E4E7-0CC2-7E48-987D-A0566751B4BA}"/>
              </a:ext>
            </a:extLst>
          </p:cNvPr>
          <p:cNvSpPr/>
          <p:nvPr/>
        </p:nvSpPr>
        <p:spPr>
          <a:xfrm>
            <a:off x="4013292" y="3053355"/>
            <a:ext cx="1608693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Vision, Custom Speech)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41744D-7A34-8349-854D-34057AF35ADF}"/>
              </a:ext>
            </a:extLst>
          </p:cNvPr>
          <p:cNvCxnSpPr>
            <a:cxnSpLocks/>
          </p:cNvCxnSpPr>
          <p:nvPr/>
        </p:nvCxnSpPr>
        <p:spPr>
          <a:xfrm>
            <a:off x="4847402" y="2829363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4204B1-1E11-4044-AD72-205AD87B2CAD}"/>
              </a:ext>
            </a:extLst>
          </p:cNvPr>
          <p:cNvCxnSpPr>
            <a:cxnSpLocks/>
          </p:cNvCxnSpPr>
          <p:nvPr/>
        </p:nvCxnSpPr>
        <p:spPr>
          <a:xfrm>
            <a:off x="4941682" y="2847699"/>
            <a:ext cx="574749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89FB9E-A4EC-5746-B385-64A2E7730B8D}"/>
              </a:ext>
            </a:extLst>
          </p:cNvPr>
          <p:cNvCxnSpPr>
            <a:cxnSpLocks/>
          </p:cNvCxnSpPr>
          <p:nvPr/>
        </p:nvCxnSpPr>
        <p:spPr>
          <a:xfrm>
            <a:off x="8765250" y="2823215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E38EF0-28A5-1648-9A43-5938CA950809}"/>
              </a:ext>
            </a:extLst>
          </p:cNvPr>
          <p:cNvSpPr/>
          <p:nvPr/>
        </p:nvSpPr>
        <p:spPr>
          <a:xfrm>
            <a:off x="5758152" y="2244260"/>
            <a:ext cx="1533096" cy="49047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your own </a:t>
            </a: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AI)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3AC10B-4E51-884E-A46A-C3DC5575623E}"/>
              </a:ext>
            </a:extLst>
          </p:cNvPr>
          <p:cNvSpPr/>
          <p:nvPr/>
        </p:nvSpPr>
        <p:spPr>
          <a:xfrm>
            <a:off x="7825245" y="3053355"/>
            <a:ext cx="1870019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DSVM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Server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2016/2017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6E579A-C22D-A44C-B30C-CA065D8DC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711" y="4215120"/>
          <a:ext cx="11377391" cy="219456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592004">
                  <a:extLst>
                    <a:ext uri="{9D8B030D-6E8A-4147-A177-3AD203B41FA5}">
                      <a16:colId xmlns:a16="http://schemas.microsoft.com/office/drawing/2014/main" val="548647743"/>
                    </a:ext>
                  </a:extLst>
                </a:gridCol>
                <a:gridCol w="3691152">
                  <a:extLst>
                    <a:ext uri="{9D8B030D-6E8A-4147-A177-3AD203B41FA5}">
                      <a16:colId xmlns:a16="http://schemas.microsoft.com/office/drawing/2014/main" val="274475097"/>
                    </a:ext>
                  </a:extLst>
                </a:gridCol>
                <a:gridCol w="4094235">
                  <a:extLst>
                    <a:ext uri="{9D8B030D-6E8A-4147-A177-3AD203B41FA5}">
                      <a16:colId xmlns:a16="http://schemas.microsoft.com/office/drawing/2014/main" val="951580272"/>
                    </a:ext>
                  </a:extLst>
                </a:gridCol>
              </a:tblGrid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Novice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Intermediate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Advanced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43019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pre-built AI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with PaaS tools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however your like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8312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 (via PaaS)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Provide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your own compute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infrastructure (cloud, on-premises) or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leverage Azure PaaS compute services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250627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 coding required for building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models.  Code only for consuming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 web driven &amp; code-first development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environments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Code-first development environments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building &amp; consuming AI/ML models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605983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&amp; pre-build model customer support</a:t>
                      </a:r>
                      <a:endParaRPr lang="en-US" sz="1200" b="0" kern="0" spc="50" dirty="0">
                        <a:solidFill>
                          <a:srgbClr val="505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developer.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PaaS, IaaS &amp; software (i.e. SQL Server)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26100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 or 100% on-premises options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2002"/>
                  </a:ext>
                </a:extLst>
              </a:tr>
            </a:tbl>
          </a:graphicData>
        </a:graphic>
      </p:graphicFrame>
      <p:sp>
        <p:nvSpPr>
          <p:cNvPr id="41" name="Oval 40">
            <a:extLst>
              <a:ext uri="{FF2B5EF4-FFF2-40B4-BE49-F238E27FC236}">
                <a16:creationId xmlns:a16="http://schemas.microsoft.com/office/drawing/2014/main" id="{4CDD643E-79F3-9A47-A9D1-EA5C03CBF55C}"/>
              </a:ext>
            </a:extLst>
          </p:cNvPr>
          <p:cNvSpPr/>
          <p:nvPr/>
        </p:nvSpPr>
        <p:spPr bwMode="auto">
          <a:xfrm>
            <a:off x="8664252" y="2755508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77B973-03C5-CB47-80B2-DC06DD4A4C2D}"/>
              </a:ext>
            </a:extLst>
          </p:cNvPr>
          <p:cNvCxnSpPr>
            <a:cxnSpLocks/>
          </p:cNvCxnSpPr>
          <p:nvPr/>
        </p:nvCxnSpPr>
        <p:spPr>
          <a:xfrm>
            <a:off x="10696104" y="2811307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4A1BB6E-2115-B442-AB7A-FD9264063CD3}"/>
              </a:ext>
            </a:extLst>
          </p:cNvPr>
          <p:cNvSpPr/>
          <p:nvPr/>
        </p:nvSpPr>
        <p:spPr bwMode="auto">
          <a:xfrm>
            <a:off x="10588384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2C4DCC-6F09-8F42-A88F-A8EBC29F4034}"/>
              </a:ext>
            </a:extLst>
          </p:cNvPr>
          <p:cNvCxnSpPr>
            <a:cxnSpLocks/>
          </p:cNvCxnSpPr>
          <p:nvPr/>
        </p:nvCxnSpPr>
        <p:spPr>
          <a:xfrm flipV="1">
            <a:off x="4004790" y="4053971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9189E6-853F-E34F-93ED-28936C95F126}"/>
              </a:ext>
            </a:extLst>
          </p:cNvPr>
          <p:cNvCxnSpPr>
            <a:cxnSpLocks/>
          </p:cNvCxnSpPr>
          <p:nvPr/>
        </p:nvCxnSpPr>
        <p:spPr>
          <a:xfrm flipV="1">
            <a:off x="7722118" y="4011663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88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1" y="3341339"/>
            <a:ext cx="12191377" cy="3515689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" y="972"/>
            <a:ext cx="12190271" cy="332146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1" y="487"/>
            <a:ext cx="12208193" cy="3321948"/>
          </a:xfrm>
          <a:prstGeom prst="rect">
            <a:avLst/>
          </a:prstGeom>
          <a:gradFill>
            <a:gsLst>
              <a:gs pos="13000">
                <a:schemeClr val="tx1">
                  <a:lumMod val="50000"/>
                  <a:alpha val="0"/>
                </a:schemeClr>
              </a:gs>
              <a:gs pos="83000">
                <a:schemeClr val="tx1">
                  <a:lumMod val="5000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92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3313059"/>
            <a:ext cx="12191377" cy="0"/>
          </a:xfrm>
          <a:prstGeom prst="line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F17D20-2F5A-4851-B595-1D4BBC639D7C}"/>
              </a:ext>
            </a:extLst>
          </p:cNvPr>
          <p:cNvSpPr txBox="1"/>
          <p:nvPr/>
        </p:nvSpPr>
        <p:spPr>
          <a:xfrm>
            <a:off x="9896997" y="3982337"/>
            <a:ext cx="1919968" cy="1779173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Labs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1628">
                    <a:srgbClr val="3F3F3F"/>
                  </a:gs>
                  <a:gs pos="54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 early look at emerging Cognitive Services technologies: discover, try, and give feedback on new technologies before general availability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31891-CD1C-4FB8-AC91-34670C52B4AF}"/>
              </a:ext>
            </a:extLst>
          </p:cNvPr>
          <p:cNvSpPr txBox="1"/>
          <p:nvPr/>
        </p:nvSpPr>
        <p:spPr>
          <a:xfrm>
            <a:off x="6121635" y="3982337"/>
            <a:ext cx="1919968" cy="12805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Knowledge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Map complex information and data in order to solve specific tasks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E4749-D0CB-462D-8C1B-676EAFAC13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297" y="2870431"/>
            <a:ext cx="1138644" cy="11428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74DB6C-D485-4533-A9F9-B16C2241F6EF}"/>
              </a:ext>
            </a:extLst>
          </p:cNvPr>
          <p:cNvSpPr txBox="1"/>
          <p:nvPr/>
        </p:nvSpPr>
        <p:spPr>
          <a:xfrm>
            <a:off x="4233953" y="3982337"/>
            <a:ext cx="1919968" cy="11143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Process text and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 how to recognize what users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969B4-DCE3-49D1-A283-CE851767DA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615" y="2870429"/>
            <a:ext cx="1138644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BFCF29-AE15-44DB-8239-E086782C646E}"/>
              </a:ext>
            </a:extLst>
          </p:cNvPr>
          <p:cNvSpPr txBox="1"/>
          <p:nvPr/>
        </p:nvSpPr>
        <p:spPr>
          <a:xfrm>
            <a:off x="8009317" y="3982337"/>
            <a:ext cx="1919968" cy="12805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 billions of web pages, images, videos, and news with the power of Bing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1F6ADD-863C-4CC8-82F7-5FDED46E70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979" y="2870430"/>
            <a:ext cx="1138644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D354F-DFE1-4D1A-A9BB-EFAB8A8C2EAD}"/>
              </a:ext>
            </a:extLst>
          </p:cNvPr>
          <p:cNvSpPr txBox="1"/>
          <p:nvPr/>
        </p:nvSpPr>
        <p:spPr>
          <a:xfrm>
            <a:off x="270067" y="3982337"/>
            <a:ext cx="1919968" cy="12805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Vision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faces to feelings, allow your apps to understand images and video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BBEA5-3BE7-4A1C-A248-A2437260A7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28" y="2870429"/>
            <a:ext cx="1138644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5CE148-D382-4CBD-8C97-2A282769FD9D}"/>
              </a:ext>
            </a:extLst>
          </p:cNvPr>
          <p:cNvSpPr txBox="1"/>
          <p:nvPr/>
        </p:nvSpPr>
        <p:spPr>
          <a:xfrm>
            <a:off x="2157749" y="3982336"/>
            <a:ext cx="2108490" cy="1280575"/>
          </a:xfrm>
          <a:prstGeom prst="rect">
            <a:avLst/>
          </a:prstGeom>
          <a:noFill/>
        </p:spPr>
        <p:txBody>
          <a:bodyPr wrap="square" lIns="179208" tIns="143367" rIns="89630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Speech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Hear and speak to your users by filtering noise, identifying speakers,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understanding intent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DD27C-FFAF-448F-9AD1-E3F708A995D5}"/>
              </a:ext>
            </a:extLst>
          </p:cNvPr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764" y="2870429"/>
            <a:ext cx="1138460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A386A5-8712-4774-A469-BBABE6FAF283}"/>
              </a:ext>
            </a:extLst>
          </p:cNvPr>
          <p:cNvGrpSpPr/>
          <p:nvPr/>
        </p:nvGrpSpPr>
        <p:grpSpPr>
          <a:xfrm>
            <a:off x="10285562" y="2883873"/>
            <a:ext cx="1142838" cy="1142838"/>
            <a:chOff x="10495195" y="2941204"/>
            <a:chExt cx="1165754" cy="116575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065815-C966-4508-BF15-1D5FB037C0A7}"/>
                </a:ext>
              </a:extLst>
            </p:cNvPr>
            <p:cNvSpPr/>
            <p:nvPr/>
          </p:nvSpPr>
          <p:spPr bwMode="auto">
            <a:xfrm>
              <a:off x="10495195" y="2941204"/>
              <a:ext cx="1165754" cy="116575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459919D-F1E7-418D-AF32-705CD6154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74" y="3277342"/>
              <a:ext cx="428397" cy="493478"/>
            </a:xfrm>
            <a:custGeom>
              <a:avLst/>
              <a:gdLst>
                <a:gd name="T0" fmla="*/ 88 w 329"/>
                <a:gd name="T1" fmla="*/ 0 h 380"/>
                <a:gd name="T2" fmla="*/ 126 w 329"/>
                <a:gd name="T3" fmla="*/ 0 h 380"/>
                <a:gd name="T4" fmla="*/ 126 w 329"/>
                <a:gd name="T5" fmla="*/ 132 h 380"/>
                <a:gd name="T6" fmla="*/ 123 w 329"/>
                <a:gd name="T7" fmla="*/ 146 h 380"/>
                <a:gd name="T8" fmla="*/ 10 w 329"/>
                <a:gd name="T9" fmla="*/ 341 h 380"/>
                <a:gd name="T10" fmla="*/ 32 w 329"/>
                <a:gd name="T11" fmla="*/ 380 h 380"/>
                <a:gd name="T12" fmla="*/ 298 w 329"/>
                <a:gd name="T13" fmla="*/ 380 h 380"/>
                <a:gd name="T14" fmla="*/ 319 w 329"/>
                <a:gd name="T15" fmla="*/ 342 h 380"/>
                <a:gd name="T16" fmla="*/ 206 w 329"/>
                <a:gd name="T17" fmla="*/ 146 h 380"/>
                <a:gd name="T18" fmla="*/ 203 w 329"/>
                <a:gd name="T19" fmla="*/ 132 h 380"/>
                <a:gd name="T20" fmla="*/ 203 w 329"/>
                <a:gd name="T21" fmla="*/ 0 h 380"/>
                <a:gd name="T22" fmla="*/ 241 w 329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380">
                  <a:moveTo>
                    <a:pt x="88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7"/>
                    <a:pt x="125" y="142"/>
                    <a:pt x="123" y="146"/>
                  </a:cubicBezTo>
                  <a:cubicBezTo>
                    <a:pt x="10" y="341"/>
                    <a:pt x="10" y="341"/>
                    <a:pt x="10" y="341"/>
                  </a:cubicBezTo>
                  <a:cubicBezTo>
                    <a:pt x="0" y="358"/>
                    <a:pt x="12" y="380"/>
                    <a:pt x="32" y="380"/>
                  </a:cubicBezTo>
                  <a:cubicBezTo>
                    <a:pt x="298" y="380"/>
                    <a:pt x="298" y="380"/>
                    <a:pt x="298" y="380"/>
                  </a:cubicBezTo>
                  <a:cubicBezTo>
                    <a:pt x="317" y="380"/>
                    <a:pt x="329" y="358"/>
                    <a:pt x="319" y="3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2"/>
                    <a:pt x="203" y="137"/>
                    <a:pt x="203" y="13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noFill/>
            <a:ln w="508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9D7749-590C-4B2A-A451-0C63865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Microsoft Cognitive Services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Give your apps a human side</a:t>
            </a:r>
          </a:p>
        </p:txBody>
      </p:sp>
    </p:spTree>
    <p:extLst>
      <p:ext uri="{BB962C8B-B14F-4D97-AF65-F5344CB8AC3E}">
        <p14:creationId xmlns:p14="http://schemas.microsoft.com/office/powerpoint/2010/main" val="190698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04675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0" grpId="0"/>
      <p:bldP spid="20" grpId="1"/>
      <p:bldP spid="21" grpId="0"/>
      <p:bldP spid="21" grpId="1"/>
      <p:bldP spid="28" grpId="0"/>
      <p:bldP spid="28" grpId="1"/>
      <p:bldP spid="18" grpId="0"/>
      <p:bldP spid="18" grpId="1"/>
      <p:bldP spid="19" grpId="0"/>
      <p:bldP spid="19" grpId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40727"/>
            <a:ext cx="9144000" cy="1191095"/>
          </a:xfrm>
        </p:spPr>
        <p:txBody>
          <a:bodyPr/>
          <a:lstStyle/>
          <a:p>
            <a:r>
              <a:rPr lang="en-US" sz="4000" dirty="0"/>
              <a:t>Cognitive Services – Live Demos</a:t>
            </a:r>
            <a:br>
              <a:rPr lang="en-US" dirty="0"/>
            </a:br>
            <a:r>
              <a:rPr lang="en-US" sz="2800" dirty="0"/>
              <a:t>https://azure.microsoft.com/en-us/services/cognitive-services/</a:t>
            </a:r>
            <a:br>
              <a:rPr lang="en-US" sz="2800" dirty="0"/>
            </a:br>
            <a:r>
              <a:rPr lang="en-US" sz="1800" i="1" dirty="0"/>
              <a:t>Live demos you can try yourself</a:t>
            </a:r>
          </a:p>
        </p:txBody>
      </p:sp>
    </p:spTree>
    <p:extLst>
      <p:ext uri="{BB962C8B-B14F-4D97-AF65-F5344CB8AC3E}">
        <p14:creationId xmlns:p14="http://schemas.microsoft.com/office/powerpoint/2010/main" val="154361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340727"/>
            <a:ext cx="11032353" cy="1191095"/>
          </a:xfrm>
        </p:spPr>
        <p:txBody>
          <a:bodyPr/>
          <a:lstStyle/>
          <a:p>
            <a:r>
              <a:rPr lang="en-US" sz="4000" dirty="0"/>
              <a:t>Docker Containers – Cognitive Services</a:t>
            </a:r>
            <a:br>
              <a:rPr lang="en-US" sz="2800" dirty="0"/>
            </a:br>
            <a:r>
              <a:rPr lang="en-US" sz="2800" dirty="0"/>
              <a:t>https://azure.microsoft.com/en-us/blog/running-cognitive-service-containers/</a:t>
            </a:r>
            <a:br>
              <a:rPr lang="en-US" sz="2800" dirty="0"/>
            </a:br>
            <a:r>
              <a:rPr lang="en-US" sz="1800" i="1" dirty="0"/>
              <a:t>Demo of using Cognitive Service API functionality as local Docker Containers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05894-0CCD-0041-A129-A1634674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873" y="4410222"/>
            <a:ext cx="2790952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88DC9-1D5A-BC41-8D69-7B67C3BA91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699" y="3808436"/>
            <a:ext cx="2795290" cy="2795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3569E9-3089-A742-B10D-4691E9A10FDB}"/>
              </a:ext>
            </a:extLst>
          </p:cNvPr>
          <p:cNvSpPr txBox="1"/>
          <p:nvPr/>
        </p:nvSpPr>
        <p:spPr>
          <a:xfrm>
            <a:off x="5392577" y="4897624"/>
            <a:ext cx="5627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604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40727"/>
            <a:ext cx="9144000" cy="1191095"/>
          </a:xfrm>
        </p:spPr>
        <p:txBody>
          <a:bodyPr/>
          <a:lstStyle/>
          <a:p>
            <a:r>
              <a:rPr lang="en-US" sz="4000" dirty="0"/>
              <a:t>Cognitive Services – Custom Vision Demo</a:t>
            </a:r>
            <a:br>
              <a:rPr lang="en-US" sz="2800" dirty="0"/>
            </a:br>
            <a:r>
              <a:rPr lang="en-US" sz="2800" dirty="0"/>
              <a:t>https://github.com/bartczernicki/ImageClassificationStateLicenses</a:t>
            </a:r>
            <a:br>
              <a:rPr lang="en-US" sz="2800" dirty="0"/>
            </a:br>
            <a:r>
              <a:rPr lang="en-US" sz="1800" i="1" dirty="0"/>
              <a:t>Build an Image Classifier in 5 minutes with no deep learning knowledge required!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53400-3C93-594F-A3CA-2BDE111C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39" y="4106252"/>
            <a:ext cx="5862476" cy="25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340727"/>
            <a:ext cx="11114415" cy="1191095"/>
          </a:xfrm>
        </p:spPr>
        <p:txBody>
          <a:bodyPr/>
          <a:lstStyle/>
          <a:p>
            <a:r>
              <a:rPr lang="en-US" sz="4000" dirty="0"/>
              <a:t>Cognitive Services – Cognitive Search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https://docs.microsoft.com/en-us/azure/search/cognitive-search-concept-intro</a:t>
            </a:r>
            <a:br>
              <a:rPr lang="en-US" sz="2800" dirty="0"/>
            </a:br>
            <a:r>
              <a:rPr lang="en-US" sz="1800" i="1" dirty="0"/>
              <a:t>Putting individual Cognitive Services into a compete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275D2-3864-0140-A730-8CC1A93B74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14" y="4047788"/>
            <a:ext cx="5077181" cy="239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7C52A-2138-3E4F-A58A-586CC6E1F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607" y="4047788"/>
            <a:ext cx="4943669" cy="23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6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1550</Words>
  <Application>Microsoft Macintosh PowerPoint</Application>
  <PresentationFormat>Widescreen</PresentationFormat>
  <Paragraphs>256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Microsoft AI Platform</vt:lpstr>
      <vt:lpstr>Microsoft AI Platform – Empowering All Types of Personas</vt:lpstr>
      <vt:lpstr>Microsoft AI Platform Products (Consume vs Build)</vt:lpstr>
      <vt:lpstr>Microsoft Cognitive Services Give your apps a human side</vt:lpstr>
      <vt:lpstr>Cognitive Services – Live Demos https://azure.microsoft.com/en-us/services/cognitive-services/ Live demos you can try yourself</vt:lpstr>
      <vt:lpstr>Docker Containers – Cognitive Services https://azure.microsoft.com/en-us/blog/running-cognitive-service-containers/ Demo of using Cognitive Service API functionality as local Docker Containers</vt:lpstr>
      <vt:lpstr>Cognitive Services – Custom Vision Demo https://github.com/bartczernicki/ImageClassificationStateLicenses Build an Image Classifier in 5 minutes with no deep learning knowledge required!</vt:lpstr>
      <vt:lpstr>Cognitive Services – Cognitive Search https://docs.microsoft.com/en-us/azure/search/cognitive-search-concept-intro Putting individual Cognitive Services into a compete solution</vt:lpstr>
      <vt:lpstr>JFK Files – Web Site</vt:lpstr>
      <vt:lpstr>Wolters Kluwer – SEC Documents Web Site</vt:lpstr>
      <vt:lpstr>PowerPoint Presentation</vt:lpstr>
      <vt:lpstr>Azure Machine Learning Studio</vt:lpstr>
      <vt:lpstr>Azure Notebooks Service</vt:lpstr>
      <vt:lpstr>Azure Notebooks – Sports Statistics &amp; Analytics Book https://notebooks.azure.com/bartczernickimsft/projects/SportsAnalyticsAndStatistics Example of an interactive book (content &amp; code) hosted in a Jupyter web application in Azure Notebooks</vt:lpstr>
      <vt:lpstr>Azure Databricks</vt:lpstr>
      <vt:lpstr>Machine Learning .NET</vt:lpstr>
      <vt:lpstr>ML.NET – Baseball Hall Of Fame Prediction https://github.com/bartczernicki/baseballhof-macos Build a binary classifier, evaluate performance metrics and export as ONNX format all in .NET Core</vt:lpstr>
      <vt:lpstr>Azure SQL Database &amp; SQL Server – Machine Learning Services</vt:lpstr>
      <vt:lpstr>Azure SQL Database – Model Ensemble Demo Build and evaluate a simple ensemble model inside SQL Server Database</vt:lpstr>
      <vt:lpstr>Azure Machine Learning service</vt:lpstr>
      <vt:lpstr>Microsoft AI – DevOps (App Developer &amp; Data Scientists)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&amp; ML Platform Update - December 2018</dc:title>
  <dc:subject/>
  <dc:creator>Bart Czernicki</dc:creator>
  <cp:keywords/>
  <dc:description/>
  <cp:lastModifiedBy>Bart Czernicki</cp:lastModifiedBy>
  <cp:revision>48</cp:revision>
  <dcterms:created xsi:type="dcterms:W3CDTF">2018-12-14T18:44:11Z</dcterms:created>
  <dcterms:modified xsi:type="dcterms:W3CDTF">2018-12-16T18:38:00Z</dcterms:modified>
  <cp:category>Artificial Intelligence, Machine Learning, Microsoft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2018-12-14T18:44:12-0500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25b7fc0a-8678-4c58-8ed1-000015eb1bb9</vt:lpwstr>
  </property>
</Properties>
</file>